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4" r:id="rId10"/>
    <p:sldId id="267" r:id="rId11"/>
    <p:sldId id="271" r:id="rId12"/>
    <p:sldId id="269" r:id="rId13"/>
    <p:sldId id="272" r:id="rId14"/>
    <p:sldId id="273" r:id="rId15"/>
    <p:sldId id="274" r:id="rId16"/>
    <p:sldId id="275" r:id="rId17"/>
    <p:sldId id="313" r:id="rId18"/>
    <p:sldId id="277" r:id="rId19"/>
    <p:sldId id="278" r:id="rId20"/>
    <p:sldId id="281" r:id="rId21"/>
    <p:sldId id="282" r:id="rId22"/>
    <p:sldId id="284" r:id="rId23"/>
    <p:sldId id="283" r:id="rId24"/>
    <p:sldId id="285" r:id="rId25"/>
    <p:sldId id="287" r:id="rId26"/>
    <p:sldId id="288" r:id="rId27"/>
    <p:sldId id="290" r:id="rId28"/>
    <p:sldId id="291" r:id="rId29"/>
    <p:sldId id="293" r:id="rId30"/>
    <p:sldId id="295" r:id="rId31"/>
    <p:sldId id="296" r:id="rId32"/>
    <p:sldId id="297" r:id="rId33"/>
    <p:sldId id="299" r:id="rId34"/>
    <p:sldId id="301" r:id="rId35"/>
    <p:sldId id="302" r:id="rId36"/>
    <p:sldId id="303" r:id="rId37"/>
    <p:sldId id="307" r:id="rId38"/>
    <p:sldId id="315" r:id="rId39"/>
    <p:sldId id="311" r:id="rId40"/>
    <p:sldId id="305" r:id="rId41"/>
    <p:sldId id="306" r:id="rId42"/>
    <p:sldId id="309" r:id="rId43"/>
    <p:sldId id="31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3030" autoAdjust="0"/>
  </p:normalViewPr>
  <p:slideViewPr>
    <p:cSldViewPr snapToGrid="0">
      <p:cViewPr varScale="1">
        <p:scale>
          <a:sx n="59" d="100"/>
          <a:sy n="59" d="100"/>
        </p:scale>
        <p:origin x="8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3163B-B974-4B28-B991-D18279DAC72D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0E372-39EF-415C-8FBF-3EC8C3C1C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52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0E372-39EF-415C-8FBF-3EC8C3C1CC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2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0E372-39EF-415C-8FBF-3EC8C3C1CC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07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CBB61-A121-6A74-A0A2-F78A99849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0D6D89-B80E-FCFD-497B-40C0B3CB1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50FA08-77BF-2BC9-1292-22D785F2D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29C20-A749-42A3-04E6-94C2F4E2D0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0E372-39EF-415C-8FBF-3EC8C3C1CC6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72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0E372-39EF-415C-8FBF-3EC8C3C1CC6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86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135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02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90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365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566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476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5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48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769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95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3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1/11/2026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1E09A2-97A0-FCE1-B526-859004107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653" y="1064871"/>
            <a:ext cx="11312323" cy="13107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3D Visualization Framework for Machine Learning-Based Network Intrusion Detection Systems</a:t>
            </a:r>
            <a:endParaRPr lang="en-US" sz="3600" b="1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0BF4CB1-AAB7-F286-565A-A072079B1A8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07847" y="3169312"/>
            <a:ext cx="7176305" cy="1346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Jamal Hossain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: 2038520137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CE3BB87-E127-61A4-6BF9-3FD2144A8C8E}"/>
              </a:ext>
            </a:extLst>
          </p:cNvPr>
          <p:cNvSpPr txBox="1">
            <a:spLocks/>
          </p:cNvSpPr>
          <p:nvPr/>
        </p:nvSpPr>
        <p:spPr>
          <a:xfrm>
            <a:off x="3231265" y="3969638"/>
            <a:ext cx="5729468" cy="2395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</a:t>
            </a:r>
          </a:p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Subrata Pramanik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Associate Professor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Dept. of CSE, RU</a:t>
            </a:r>
          </a:p>
          <a:p>
            <a:pPr algn="ctr"/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8E02479-9456-1A88-6631-22FDE92B29B2}"/>
              </a:ext>
            </a:extLst>
          </p:cNvPr>
          <p:cNvSpPr txBox="1">
            <a:spLocks/>
          </p:cNvSpPr>
          <p:nvPr/>
        </p:nvSpPr>
        <p:spPr>
          <a:xfrm>
            <a:off x="5268683" y="2633454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654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BB162-2C97-9CF1-782B-8A6343C73B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2939" y="449125"/>
            <a:ext cx="10301469" cy="9378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Anal</a:t>
            </a:r>
            <a:r>
              <a:rPr lang="en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</a:t>
            </a:r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389D1EE-8596-1FB0-7413-9D5A1443FC5D}"/>
              </a:ext>
            </a:extLst>
          </p:cNvPr>
          <p:cNvSpPr txBox="1">
            <a:spLocks/>
          </p:cNvSpPr>
          <p:nvPr/>
        </p:nvSpPr>
        <p:spPr>
          <a:xfrm>
            <a:off x="776506" y="1170706"/>
            <a:ext cx="10315270" cy="6113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SG" sz="2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 </a:t>
            </a:r>
            <a:r>
              <a:rPr lang="en-DE" sz="2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SG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, total samples, and feature counts</a:t>
            </a:r>
            <a:endParaRPr lang="en-SG" sz="2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A6C7B0-59EC-A279-B9B2-1522C6EF6D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108036"/>
              </p:ext>
            </p:extLst>
          </p:nvPr>
        </p:nvGraphicFramePr>
        <p:xfrm>
          <a:off x="902824" y="1929797"/>
          <a:ext cx="10744200" cy="261077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528971">
                  <a:extLst>
                    <a:ext uri="{9D8B030D-6E8A-4147-A177-3AD203B41FA5}">
                      <a16:colId xmlns:a16="http://schemas.microsoft.com/office/drawing/2014/main" val="2346275746"/>
                    </a:ext>
                  </a:extLst>
                </a:gridCol>
                <a:gridCol w="2839778">
                  <a:extLst>
                    <a:ext uri="{9D8B030D-6E8A-4147-A177-3AD203B41FA5}">
                      <a16:colId xmlns:a16="http://schemas.microsoft.com/office/drawing/2014/main" val="264861041"/>
                    </a:ext>
                  </a:extLst>
                </a:gridCol>
                <a:gridCol w="4375451">
                  <a:extLst>
                    <a:ext uri="{9D8B030D-6E8A-4147-A177-3AD203B41FA5}">
                      <a16:colId xmlns:a16="http://schemas.microsoft.com/office/drawing/2014/main" val="3972710594"/>
                    </a:ext>
                  </a:extLst>
                </a:gridCol>
              </a:tblGrid>
              <a:tr h="573865">
                <a:tc>
                  <a:txBody>
                    <a:bodyPr/>
                    <a:lstStyle/>
                    <a:p>
                      <a:pPr algn="ctr"/>
                      <a:r>
                        <a:rPr lang="en-DE" sz="2600" b="1" dirty="0"/>
                        <a:t>Datasets</a:t>
                      </a:r>
                      <a:r>
                        <a:rPr lang="en-DE" sz="2600" b="0" dirty="0"/>
                        <a:t>[7],[8]</a:t>
                      </a:r>
                      <a:endParaRPr lang="en-US" sz="2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Total Samples</a:t>
                      </a:r>
                      <a:endParaRPr lang="en-US" sz="2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Number of Features</a:t>
                      </a:r>
                      <a:endParaRPr lang="en-US" sz="2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07339"/>
                  </a:ext>
                </a:extLst>
              </a:tr>
              <a:tr h="573865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UNSW-NB15 (Train)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82,332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vl="0" algn="ctr"/>
                      <a:r>
                        <a:rPr lang="en-US" sz="2600" dirty="0"/>
                        <a:t>45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249108"/>
                  </a:ext>
                </a:extLst>
              </a:tr>
              <a:tr h="47628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UNSW-NB15 (Test)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175,342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721457"/>
                  </a:ext>
                </a:extLst>
              </a:tr>
              <a:tr h="47628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NSL-KDD (Train)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125,973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42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61704"/>
                  </a:ext>
                </a:extLst>
              </a:tr>
              <a:tr h="47628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NSL-KDD (Test)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22,544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140561"/>
                  </a:ext>
                </a:extLst>
              </a:tr>
            </a:tbl>
          </a:graphicData>
        </a:graphic>
      </p:graphicFrame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F7FC4400-F17E-8C6C-FB72-8469B1091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71AF434-7F49-E54B-2C26-AAE0E9CF9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r>
              <a:rPr lang="en-DE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418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graph of a distribution of labels&#10;&#10;AI-generated content may be incorrect.">
            <a:extLst>
              <a:ext uri="{FF2B5EF4-FFF2-40B4-BE49-F238E27FC236}">
                <a16:creationId xmlns:a16="http://schemas.microsoft.com/office/drawing/2014/main" id="{818E32DD-F44F-0BFF-2934-8CE7D9A58B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264" y="1444383"/>
            <a:ext cx="5513281" cy="3278217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D5B6233-E602-8F69-784C-0D5614E569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2824" y="232847"/>
            <a:ext cx="10301469" cy="9378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Anal</a:t>
            </a:r>
            <a:r>
              <a:rPr lang="en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</a:t>
            </a:r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B050815-B9AA-7307-0951-4507AF42212B}"/>
              </a:ext>
            </a:extLst>
          </p:cNvPr>
          <p:cNvSpPr txBox="1">
            <a:spLocks/>
          </p:cNvSpPr>
          <p:nvPr/>
        </p:nvSpPr>
        <p:spPr>
          <a:xfrm>
            <a:off x="3335710" y="4687290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CC33115-AEC1-B32D-6DAA-54F9D0D80383}"/>
              </a:ext>
            </a:extLst>
          </p:cNvPr>
          <p:cNvSpPr txBox="1">
            <a:spLocks/>
          </p:cNvSpPr>
          <p:nvPr/>
        </p:nvSpPr>
        <p:spPr>
          <a:xfrm>
            <a:off x="8863586" y="4654565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E2D36A-EC08-54CF-C508-8B7563BAF422}"/>
              </a:ext>
            </a:extLst>
          </p:cNvPr>
          <p:cNvSpPr txBox="1">
            <a:spLocks/>
          </p:cNvSpPr>
          <p:nvPr/>
        </p:nvSpPr>
        <p:spPr>
          <a:xfrm>
            <a:off x="2278464" y="5168079"/>
            <a:ext cx="8229599" cy="1167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label; (a) Binary Class Distribution of UNSW_NB15;</a:t>
            </a:r>
          </a:p>
          <a:p>
            <a:pPr marL="0" indent="0">
              <a:buNone/>
            </a:pP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(b) Multi Category Class Distribution of NSL_KDD.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pic>
        <p:nvPicPr>
          <p:cNvPr id="16" name="Content Placeholder 15" descr="A blue rectangular object with white text&#10;&#10;AI-generated content may be incorrect.">
            <a:extLst>
              <a:ext uri="{FF2B5EF4-FFF2-40B4-BE49-F238E27FC236}">
                <a16:creationId xmlns:a16="http://schemas.microsoft.com/office/drawing/2014/main" id="{C99E7094-702D-492D-AE1F-06446F06D8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4" y="1479695"/>
            <a:ext cx="5412129" cy="3207595"/>
          </a:xfrm>
        </p:spPr>
      </p:pic>
      <p:sp>
        <p:nvSpPr>
          <p:cNvPr id="17" name="Date Placeholder 5">
            <a:extLst>
              <a:ext uri="{FF2B5EF4-FFF2-40B4-BE49-F238E27FC236}">
                <a16:creationId xmlns:a16="http://schemas.microsoft.com/office/drawing/2014/main" id="{CB4A78B7-1C2F-46FB-44B7-B97D32A9A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D85571D-1879-6F39-0173-0236EA99A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11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7C44FD-A17A-ECCF-3417-9087D0A5E558}"/>
              </a:ext>
            </a:extLst>
          </p:cNvPr>
          <p:cNvSpPr txBox="1"/>
          <p:nvPr/>
        </p:nvSpPr>
        <p:spPr>
          <a:xfrm>
            <a:off x="8486510" y="6194244"/>
            <a:ext cx="3420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Analysis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cont’d….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568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759901C-5245-5B27-32E7-994E60CABF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2824" y="232847"/>
            <a:ext cx="10301469" cy="9378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Anal</a:t>
            </a:r>
            <a:r>
              <a:rPr lang="en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</a:t>
            </a:r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11" descr="A graph of a graph&#10;&#10;AI-generated content may be incorrect.">
            <a:extLst>
              <a:ext uri="{FF2B5EF4-FFF2-40B4-BE49-F238E27FC236}">
                <a16:creationId xmlns:a16="http://schemas.microsoft.com/office/drawing/2014/main" id="{6D68BB5D-3E48-8F83-4B38-F84D877A3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03" y="1033326"/>
            <a:ext cx="10574229" cy="4175282"/>
          </a:xfr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BC9CEF-9FD1-F5E2-EA84-157201CF8AC4}"/>
              </a:ext>
            </a:extLst>
          </p:cNvPr>
          <p:cNvSpPr txBox="1">
            <a:spLocks/>
          </p:cNvSpPr>
          <p:nvPr/>
        </p:nvSpPr>
        <p:spPr>
          <a:xfrm>
            <a:off x="1009003" y="5015826"/>
            <a:ext cx="10637134" cy="119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3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Variance of UNSW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_NB15 Dataset</a:t>
            </a:r>
            <a:endParaRPr lang="en-US" dirty="0"/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78D8548D-0487-0302-C995-B4C6ADBF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8E0E949D-4548-3A46-6AA2-887A49D6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12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22B17-8D64-EC91-F9EA-83E8349E0269}"/>
              </a:ext>
            </a:extLst>
          </p:cNvPr>
          <p:cNvSpPr txBox="1"/>
          <p:nvPr/>
        </p:nvSpPr>
        <p:spPr>
          <a:xfrm>
            <a:off x="8486510" y="6194244"/>
            <a:ext cx="3420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Analysis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cont’d….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114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C92D75-CFF7-028E-927D-B60C1E2F7C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2824" y="232847"/>
            <a:ext cx="10301469" cy="9378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Anal</a:t>
            </a:r>
            <a:r>
              <a:rPr lang="en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</a:t>
            </a:r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Content Placeholder 13" descr="A graph of a graph&#10;&#10;AI-generated content may be incorrect.">
            <a:extLst>
              <a:ext uri="{FF2B5EF4-FFF2-40B4-BE49-F238E27FC236}">
                <a16:creationId xmlns:a16="http://schemas.microsoft.com/office/drawing/2014/main" id="{B401726D-0BCD-BAB3-169F-F85C32986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7" y="1079771"/>
            <a:ext cx="10956402" cy="4326185"/>
          </a:xfr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43C8AEA-98BE-6A8B-4A46-9024F7AA1E9B}"/>
              </a:ext>
            </a:extLst>
          </p:cNvPr>
          <p:cNvSpPr txBox="1">
            <a:spLocks/>
          </p:cNvSpPr>
          <p:nvPr/>
        </p:nvSpPr>
        <p:spPr>
          <a:xfrm>
            <a:off x="987707" y="5178506"/>
            <a:ext cx="10637134" cy="119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Variance of NSL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_KDD Dataset</a:t>
            </a:r>
            <a:endParaRPr lang="en-US" dirty="0"/>
          </a:p>
        </p:txBody>
      </p:sp>
      <p:sp>
        <p:nvSpPr>
          <p:cNvPr id="16" name="Date Placeholder 5">
            <a:extLst>
              <a:ext uri="{FF2B5EF4-FFF2-40B4-BE49-F238E27FC236}">
                <a16:creationId xmlns:a16="http://schemas.microsoft.com/office/drawing/2014/main" id="{38E31324-FB33-8878-D7A4-8FC4236C5D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5EF68CE0-2745-4617-DCAB-0B1E431B8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13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26F2CA-7B03-49A6-A589-36E65B5215CE}"/>
              </a:ext>
            </a:extLst>
          </p:cNvPr>
          <p:cNvSpPr txBox="1"/>
          <p:nvPr/>
        </p:nvSpPr>
        <p:spPr>
          <a:xfrm>
            <a:off x="8486510" y="6194244"/>
            <a:ext cx="3420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Analysis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cont’d….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498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6B0F12-1FDC-661E-F46C-3B538356F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06"/>
            <a:ext cx="10515600" cy="81549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Studied Methodology</a:t>
            </a:r>
            <a:endParaRPr lang="en-SG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D6390C-F356-833D-E332-C6CABAFABDF5}"/>
              </a:ext>
            </a:extLst>
          </p:cNvPr>
          <p:cNvSpPr txBox="1">
            <a:spLocks/>
          </p:cNvSpPr>
          <p:nvPr/>
        </p:nvSpPr>
        <p:spPr>
          <a:xfrm>
            <a:off x="952982" y="805726"/>
            <a:ext cx="11239018" cy="698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 of the studied methodology[1]</a:t>
            </a:r>
            <a:endParaRPr lang="en-SG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2E22FE-6A33-C925-E367-410CEDF62B1F}"/>
              </a:ext>
            </a:extLst>
          </p:cNvPr>
          <p:cNvSpPr/>
          <p:nvPr/>
        </p:nvSpPr>
        <p:spPr>
          <a:xfrm>
            <a:off x="1895025" y="1504709"/>
            <a:ext cx="2112019" cy="970132"/>
          </a:xfrm>
          <a:prstGeom prst="rect">
            <a:avLst/>
          </a:prstGeom>
          <a:solidFill>
            <a:srgbClr val="8DAB8E">
              <a:lumMod val="60000"/>
              <a:lumOff val="40000"/>
            </a:srgbClr>
          </a:solidFill>
          <a:ln w="34925" cap="flat" cmpd="sng" algn="in">
            <a:solidFill>
              <a:srgbClr val="8C8D86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ts val="47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39A0B-5868-6375-8684-F5EE2FA49567}"/>
              </a:ext>
            </a:extLst>
          </p:cNvPr>
          <p:cNvSpPr txBox="1"/>
          <p:nvPr/>
        </p:nvSpPr>
        <p:spPr>
          <a:xfrm>
            <a:off x="2005712" y="1710392"/>
            <a:ext cx="1943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Extraction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9F2784-A10C-92EA-EEAB-5D67FE4C2A63}"/>
              </a:ext>
            </a:extLst>
          </p:cNvPr>
          <p:cNvSpPr/>
          <p:nvPr/>
        </p:nvSpPr>
        <p:spPr>
          <a:xfrm>
            <a:off x="5682366" y="1493375"/>
            <a:ext cx="2223713" cy="937678"/>
          </a:xfrm>
          <a:prstGeom prst="rect">
            <a:avLst/>
          </a:prstGeom>
          <a:solidFill>
            <a:srgbClr val="8DAB8E">
              <a:lumMod val="60000"/>
              <a:lumOff val="40000"/>
            </a:srgbClr>
          </a:solidFill>
          <a:ln w="34925" cap="flat" cmpd="sng" algn="in">
            <a:solidFill>
              <a:srgbClr val="8C8D86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ts val="47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7448DA-F14D-BBED-32A4-E7A8E62ED1B8}"/>
              </a:ext>
            </a:extLst>
          </p:cNvPr>
          <p:cNvSpPr txBox="1"/>
          <p:nvPr/>
        </p:nvSpPr>
        <p:spPr>
          <a:xfrm>
            <a:off x="5618066" y="1736853"/>
            <a:ext cx="2352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 Hot Transform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05AEEC-E4FF-0387-E1D2-8B66468BAD3C}"/>
              </a:ext>
            </a:extLst>
          </p:cNvPr>
          <p:cNvCxnSpPr/>
          <p:nvPr/>
        </p:nvCxnSpPr>
        <p:spPr>
          <a:xfrm>
            <a:off x="3972320" y="1920641"/>
            <a:ext cx="171004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DD504A1-5C59-F3B7-266F-9C4375BE3AB9}"/>
              </a:ext>
            </a:extLst>
          </p:cNvPr>
          <p:cNvSpPr/>
          <p:nvPr/>
        </p:nvSpPr>
        <p:spPr>
          <a:xfrm>
            <a:off x="9262760" y="1493375"/>
            <a:ext cx="2112019" cy="970132"/>
          </a:xfrm>
          <a:prstGeom prst="rect">
            <a:avLst/>
          </a:prstGeom>
          <a:solidFill>
            <a:srgbClr val="8DAB8E">
              <a:lumMod val="60000"/>
              <a:lumOff val="40000"/>
            </a:srgbClr>
          </a:solidFill>
          <a:ln w="34925" cap="flat" cmpd="sng" algn="in">
            <a:solidFill>
              <a:srgbClr val="8C8D86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ts val="47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8D98EB-B7FA-E586-7308-2815A2E889C4}"/>
              </a:ext>
            </a:extLst>
          </p:cNvPr>
          <p:cNvSpPr txBox="1"/>
          <p:nvPr/>
        </p:nvSpPr>
        <p:spPr>
          <a:xfrm>
            <a:off x="9415464" y="1832045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4B5F96-7611-FB93-2C21-0C53C49C24BF}"/>
              </a:ext>
            </a:extLst>
          </p:cNvPr>
          <p:cNvCxnSpPr>
            <a:cxnSpLocks/>
          </p:cNvCxnSpPr>
          <p:nvPr/>
        </p:nvCxnSpPr>
        <p:spPr>
          <a:xfrm>
            <a:off x="7906080" y="2005617"/>
            <a:ext cx="1356680" cy="65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D4AFF66-B2A8-66F3-3906-3A102091A05B}"/>
              </a:ext>
            </a:extLst>
          </p:cNvPr>
          <p:cNvSpPr/>
          <p:nvPr/>
        </p:nvSpPr>
        <p:spPr>
          <a:xfrm>
            <a:off x="9266309" y="2891672"/>
            <a:ext cx="2112019" cy="970132"/>
          </a:xfrm>
          <a:prstGeom prst="rect">
            <a:avLst/>
          </a:prstGeom>
          <a:solidFill>
            <a:srgbClr val="8DAB8E">
              <a:lumMod val="60000"/>
              <a:lumOff val="40000"/>
            </a:srgbClr>
          </a:solidFill>
          <a:ln w="34925" cap="flat" cmpd="sng" algn="in">
            <a:solidFill>
              <a:srgbClr val="8C8D86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ts val="47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9D0AED-3E84-E768-7E40-9FA8FEC5CCA8}"/>
              </a:ext>
            </a:extLst>
          </p:cNvPr>
          <p:cNvSpPr txBox="1"/>
          <p:nvPr/>
        </p:nvSpPr>
        <p:spPr>
          <a:xfrm>
            <a:off x="9415464" y="2824684"/>
            <a:ext cx="22081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Information Gain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Calculation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E0C0AA-C5FE-F542-C715-F1D8745AF119}"/>
              </a:ext>
            </a:extLst>
          </p:cNvPr>
          <p:cNvCxnSpPr>
            <a:cxnSpLocks/>
          </p:cNvCxnSpPr>
          <p:nvPr/>
        </p:nvCxnSpPr>
        <p:spPr>
          <a:xfrm>
            <a:off x="10318770" y="2463507"/>
            <a:ext cx="3549" cy="4281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FDAD133-53C0-0486-6BFA-99D2B5F587B8}"/>
              </a:ext>
            </a:extLst>
          </p:cNvPr>
          <p:cNvSpPr/>
          <p:nvPr/>
        </p:nvSpPr>
        <p:spPr>
          <a:xfrm>
            <a:off x="5682366" y="2881913"/>
            <a:ext cx="2112019" cy="970132"/>
          </a:xfrm>
          <a:prstGeom prst="rect">
            <a:avLst/>
          </a:prstGeom>
          <a:solidFill>
            <a:srgbClr val="8DAB8E">
              <a:lumMod val="60000"/>
              <a:lumOff val="40000"/>
            </a:srgbClr>
          </a:solidFill>
          <a:ln w="34925" cap="flat" cmpd="sng" algn="in">
            <a:solidFill>
              <a:srgbClr val="8C8D86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ts val="47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490E650-7DE5-3E31-D078-092C13213C6B}"/>
              </a:ext>
            </a:extLst>
          </p:cNvPr>
          <p:cNvCxnSpPr>
            <a:cxnSpLocks/>
          </p:cNvCxnSpPr>
          <p:nvPr/>
        </p:nvCxnSpPr>
        <p:spPr>
          <a:xfrm flipH="1">
            <a:off x="7771675" y="3314762"/>
            <a:ext cx="1491085" cy="231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D1CD095-E0F7-7C85-3D26-457667E0492D}"/>
              </a:ext>
            </a:extLst>
          </p:cNvPr>
          <p:cNvSpPr txBox="1"/>
          <p:nvPr/>
        </p:nvSpPr>
        <p:spPr>
          <a:xfrm>
            <a:off x="5826439" y="2858790"/>
            <a:ext cx="236664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Weighted Transform </a:t>
            </a:r>
          </a:p>
          <a:p>
            <a:pPr>
              <a:buNone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Each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427FE3-B8EA-6277-BE8E-E9D0C67D57E8}"/>
              </a:ext>
            </a:extLst>
          </p:cNvPr>
          <p:cNvSpPr/>
          <p:nvPr/>
        </p:nvSpPr>
        <p:spPr>
          <a:xfrm>
            <a:off x="1835300" y="2845556"/>
            <a:ext cx="2112019" cy="970132"/>
          </a:xfrm>
          <a:prstGeom prst="rect">
            <a:avLst/>
          </a:prstGeom>
          <a:solidFill>
            <a:srgbClr val="8DAB8E">
              <a:lumMod val="60000"/>
              <a:lumOff val="40000"/>
            </a:srgbClr>
          </a:solidFill>
          <a:ln w="34925" cap="flat" cmpd="sng" algn="in">
            <a:solidFill>
              <a:srgbClr val="8C8D86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ts val="47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FD0440-D96A-8C0F-BC83-EA2107A5DCD6}"/>
              </a:ext>
            </a:extLst>
          </p:cNvPr>
          <p:cNvSpPr txBox="1"/>
          <p:nvPr/>
        </p:nvSpPr>
        <p:spPr>
          <a:xfrm>
            <a:off x="1992936" y="2824684"/>
            <a:ext cx="211201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Transform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Features </a:t>
            </a:r>
          </a:p>
          <a:p>
            <a:pPr>
              <a:buNone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Zero Mean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54316E-999F-E07C-79CE-7550922BECB9}"/>
              </a:ext>
            </a:extLst>
          </p:cNvPr>
          <p:cNvCxnSpPr>
            <a:cxnSpLocks/>
          </p:cNvCxnSpPr>
          <p:nvPr/>
        </p:nvCxnSpPr>
        <p:spPr>
          <a:xfrm flipH="1" flipV="1">
            <a:off x="3933767" y="3364297"/>
            <a:ext cx="1748599" cy="2534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064166A-4560-BC96-BF8D-710A8CD06698}"/>
              </a:ext>
            </a:extLst>
          </p:cNvPr>
          <p:cNvSpPr/>
          <p:nvPr/>
        </p:nvSpPr>
        <p:spPr>
          <a:xfrm>
            <a:off x="1821748" y="4234665"/>
            <a:ext cx="2112019" cy="970132"/>
          </a:xfrm>
          <a:prstGeom prst="rect">
            <a:avLst/>
          </a:prstGeom>
          <a:solidFill>
            <a:srgbClr val="8DAB8E">
              <a:lumMod val="60000"/>
              <a:lumOff val="40000"/>
            </a:srgbClr>
          </a:solidFill>
          <a:ln w="34925" cap="flat" cmpd="sng" algn="in">
            <a:solidFill>
              <a:srgbClr val="8C8D86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ts val="47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BB4BBD7-0701-1B6F-C28C-0081897D6677}"/>
              </a:ext>
            </a:extLst>
          </p:cNvPr>
          <p:cNvCxnSpPr>
            <a:cxnSpLocks/>
          </p:cNvCxnSpPr>
          <p:nvPr/>
        </p:nvCxnSpPr>
        <p:spPr>
          <a:xfrm>
            <a:off x="2877758" y="3815688"/>
            <a:ext cx="0" cy="41897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B58D13A-34D8-2253-5DA9-0D438D81B935}"/>
              </a:ext>
            </a:extLst>
          </p:cNvPr>
          <p:cNvSpPr txBox="1"/>
          <p:nvPr/>
        </p:nvSpPr>
        <p:spPr>
          <a:xfrm>
            <a:off x="1948417" y="4486995"/>
            <a:ext cx="1935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PCA Transform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1EE34C9-AF58-37BA-3ECE-8A51DFC4F93C}"/>
              </a:ext>
            </a:extLst>
          </p:cNvPr>
          <p:cNvSpPr/>
          <p:nvPr/>
        </p:nvSpPr>
        <p:spPr>
          <a:xfrm>
            <a:off x="5625718" y="4219853"/>
            <a:ext cx="2112019" cy="970132"/>
          </a:xfrm>
          <a:prstGeom prst="rect">
            <a:avLst/>
          </a:prstGeom>
          <a:solidFill>
            <a:srgbClr val="8DAB8E">
              <a:lumMod val="60000"/>
              <a:lumOff val="40000"/>
            </a:srgbClr>
          </a:solidFill>
          <a:ln w="34925" cap="flat" cmpd="sng" algn="in">
            <a:solidFill>
              <a:srgbClr val="8C8D86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ts val="47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AAC2A5-1DB3-64C8-A215-6C95807812F5}"/>
              </a:ext>
            </a:extLst>
          </p:cNvPr>
          <p:cNvSpPr txBox="1"/>
          <p:nvPr/>
        </p:nvSpPr>
        <p:spPr>
          <a:xfrm>
            <a:off x="5737345" y="4535065"/>
            <a:ext cx="1985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3D Visualization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8D60B2A-E270-0D35-E7B8-65642DDB2ED9}"/>
              </a:ext>
            </a:extLst>
          </p:cNvPr>
          <p:cNvCxnSpPr>
            <a:cxnSpLocks/>
          </p:cNvCxnSpPr>
          <p:nvPr/>
        </p:nvCxnSpPr>
        <p:spPr>
          <a:xfrm flipV="1">
            <a:off x="3933767" y="4704919"/>
            <a:ext cx="1691951" cy="1481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12A334B-FDA2-3B60-9658-745976319C29}"/>
              </a:ext>
            </a:extLst>
          </p:cNvPr>
          <p:cNvSpPr txBox="1"/>
          <p:nvPr/>
        </p:nvSpPr>
        <p:spPr>
          <a:xfrm>
            <a:off x="4297829" y="5336317"/>
            <a:ext cx="58584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DE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Studied Methodology </a:t>
            </a:r>
          </a:p>
        </p:txBody>
      </p:sp>
      <p:sp>
        <p:nvSpPr>
          <p:cNvPr id="43" name="Date Placeholder 5">
            <a:extLst>
              <a:ext uri="{FF2B5EF4-FFF2-40B4-BE49-F238E27FC236}">
                <a16:creationId xmlns:a16="http://schemas.microsoft.com/office/drawing/2014/main" id="{0946C467-025F-9685-93B3-02E789E7B8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48A9C0C4-2AD6-15D5-C295-796D6A652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14</a:t>
            </a:fld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838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2BA9FF-8D96-3B4E-CB65-BF17FAAAE554}"/>
              </a:ext>
            </a:extLst>
          </p:cNvPr>
          <p:cNvSpPr txBox="1">
            <a:spLocks/>
          </p:cNvSpPr>
          <p:nvPr/>
        </p:nvSpPr>
        <p:spPr>
          <a:xfrm>
            <a:off x="838200" y="-61068"/>
            <a:ext cx="10515600" cy="815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Space</a:t>
            </a:r>
            <a:endParaRPr lang="en-SG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04380B-1448-E62F-4DC1-94AB4721761C}"/>
              </a:ext>
            </a:extLst>
          </p:cNvPr>
          <p:cNvSpPr txBox="1">
            <a:spLocks/>
          </p:cNvSpPr>
          <p:nvPr/>
        </p:nvSpPr>
        <p:spPr>
          <a:xfrm>
            <a:off x="838200" y="671704"/>
            <a:ext cx="11072149" cy="8154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SG" sz="2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 </a:t>
            </a:r>
            <a:r>
              <a:rPr lang="en-US" sz="2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SG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(x, y, z)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basis vector in 3D space</a:t>
            </a:r>
            <a:r>
              <a:rPr lang="en-US" sz="2800" dirty="0"/>
              <a:t>.</a:t>
            </a:r>
            <a:r>
              <a:rPr lang="en-DE" sz="2800" dirty="0"/>
              <a:t>[1]</a:t>
            </a:r>
            <a:endParaRPr lang="en-US" sz="2800" dirty="0"/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SG" sz="2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48F2FAB-5698-EEA0-08F5-72B57306BC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8898451"/>
                  </p:ext>
                </p:extLst>
              </p:nvPr>
            </p:nvGraphicFramePr>
            <p:xfrm>
              <a:off x="892939" y="1128393"/>
              <a:ext cx="9964114" cy="2209893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4466139">
                      <a:extLst>
                        <a:ext uri="{9D8B030D-6E8A-4147-A177-3AD203B41FA5}">
                          <a16:colId xmlns:a16="http://schemas.microsoft.com/office/drawing/2014/main" val="4193541760"/>
                        </a:ext>
                      </a:extLst>
                    </a:gridCol>
                    <a:gridCol w="5497975">
                      <a:extLst>
                        <a:ext uri="{9D8B030D-6E8A-4147-A177-3AD203B41FA5}">
                          <a16:colId xmlns:a16="http://schemas.microsoft.com/office/drawing/2014/main" val="1033609671"/>
                        </a:ext>
                      </a:extLst>
                    </a:gridCol>
                  </a:tblGrid>
                  <a:tr h="689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Vector</a:t>
                          </a:r>
                          <a:endParaRPr lang="en-US" sz="2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Components (</a:t>
                          </a:r>
                          <a:r>
                            <a:rPr lang="en-US" sz="2600" dirty="0" err="1"/>
                            <a:t>x,y,z</a:t>
                          </a:r>
                          <a:r>
                            <a:rPr lang="en-US" sz="2600" dirty="0"/>
                            <a:t>)</a:t>
                          </a:r>
                          <a:endParaRPr lang="en-US" sz="2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37765270"/>
                      </a:ext>
                    </a:extLst>
                  </a:tr>
                  <a:tr h="52521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6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>
                                        <a:latin typeface="Cambria Math" panose="02040503050406030204" pitchFamily="18" charset="0"/>
                                      </a:rPr>
                                      <m:t>1 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(1, 0, 0)</a:t>
                          </a:r>
                          <a:endParaRPr lang="en-US" sz="2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7356057"/>
                      </a:ext>
                    </a:extLst>
                  </a:tr>
                  <a:tr h="42675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6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(0, 1, 0)</a:t>
                          </a:r>
                          <a:endParaRPr lang="en-US" sz="2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1145568"/>
                      </a:ext>
                    </a:extLst>
                  </a:tr>
                  <a:tr h="50778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6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b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(0, 0, 1)</a:t>
                          </a:r>
                          <a:endParaRPr lang="en-US" sz="2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95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48F2FAB-5698-EEA0-08F5-72B57306BC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8898451"/>
                  </p:ext>
                </p:extLst>
              </p:nvPr>
            </p:nvGraphicFramePr>
            <p:xfrm>
              <a:off x="892939" y="1128393"/>
              <a:ext cx="9964114" cy="2209893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4466139">
                      <a:extLst>
                        <a:ext uri="{9D8B030D-6E8A-4147-A177-3AD203B41FA5}">
                          <a16:colId xmlns:a16="http://schemas.microsoft.com/office/drawing/2014/main" val="4193541760"/>
                        </a:ext>
                      </a:extLst>
                    </a:gridCol>
                    <a:gridCol w="5497975">
                      <a:extLst>
                        <a:ext uri="{9D8B030D-6E8A-4147-A177-3AD203B41FA5}">
                          <a16:colId xmlns:a16="http://schemas.microsoft.com/office/drawing/2014/main" val="1033609671"/>
                        </a:ext>
                      </a:extLst>
                    </a:gridCol>
                  </a:tblGrid>
                  <a:tr h="689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Vector</a:t>
                          </a:r>
                          <a:endParaRPr lang="en-US" sz="2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Components (</a:t>
                          </a:r>
                          <a:r>
                            <a:rPr lang="en-US" sz="2600" dirty="0" err="1"/>
                            <a:t>x,y,z</a:t>
                          </a:r>
                          <a:r>
                            <a:rPr lang="en-US" sz="2600" dirty="0"/>
                            <a:t>)</a:t>
                          </a:r>
                          <a:endParaRPr lang="en-US" sz="2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37765270"/>
                      </a:ext>
                    </a:extLst>
                  </a:tr>
                  <a:tr h="5252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6" t="-132558" r="-123738" b="-2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(1, 0, 0)</a:t>
                          </a:r>
                          <a:endParaRPr lang="en-US" sz="2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7356057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6" t="-246914" r="-123738" b="-132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(0, 1, 0)</a:t>
                          </a:r>
                          <a:endParaRPr lang="en-US" sz="2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1145568"/>
                      </a:ext>
                    </a:extLst>
                  </a:tr>
                  <a:tr h="5077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6" t="-338554" r="-123738" b="-289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(0, 0, 1)</a:t>
                          </a:r>
                          <a:endParaRPr lang="en-US" sz="2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95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5D3752F-5219-9F7E-E848-27A2573E4C64}"/>
              </a:ext>
            </a:extLst>
          </p:cNvPr>
          <p:cNvSpPr txBox="1"/>
          <p:nvPr/>
        </p:nvSpPr>
        <p:spPr>
          <a:xfrm>
            <a:off x="1627088" y="3778671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5A0F0B-966D-CA04-C7D7-DAF47E609F0D}"/>
                  </a:ext>
                </a:extLst>
              </p:cNvPr>
              <p:cNvSpPr txBox="1"/>
              <p:nvPr/>
            </p:nvSpPr>
            <p:spPr>
              <a:xfrm>
                <a:off x="3284159" y="3359025"/>
                <a:ext cx="1618841" cy="1384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5A0F0B-966D-CA04-C7D7-DAF47E609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159" y="3359025"/>
                <a:ext cx="1618841" cy="13844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D6E414-F403-AC93-69D9-95A1794659A8}"/>
                  </a:ext>
                </a:extLst>
              </p:cNvPr>
              <p:cNvSpPr txBox="1"/>
              <p:nvPr/>
            </p:nvSpPr>
            <p:spPr>
              <a:xfrm>
                <a:off x="3284159" y="4682703"/>
                <a:ext cx="7728005" cy="1692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where: </a:t>
                </a:r>
              </a:p>
              <a:p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6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coefficient for each basis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the unit basis vectors along the x, y, and z axes </a:t>
                </a:r>
              </a:p>
              <a:p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• s is the scaling factor.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D6E414-F403-AC93-69D9-95A179465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159" y="4682703"/>
                <a:ext cx="7728005" cy="1692771"/>
              </a:xfrm>
              <a:prstGeom prst="rect">
                <a:avLst/>
              </a:prstGeom>
              <a:blipFill>
                <a:blip r:embed="rId4"/>
                <a:stretch>
                  <a:fillRect l="-1421" t="-3237" r="-2526" b="-8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561FDCE3-3491-AF3D-35CE-A8E158E0E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8E8E968-575B-A025-315E-85812956E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342927"/>
            <a:ext cx="678673" cy="376738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15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953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E39573-E16C-0BF3-BC52-FA3C48F5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653" y="109364"/>
            <a:ext cx="9601200" cy="68478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SG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Content Placeholder 13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106FC3E3-7E73-B05B-B7C3-64CE77861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65" y="794151"/>
            <a:ext cx="10812061" cy="4983684"/>
          </a:xfr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50263C8-1313-454D-5D2D-CFA6479CD4C2}"/>
              </a:ext>
            </a:extLst>
          </p:cNvPr>
          <p:cNvSpPr txBox="1">
            <a:spLocks/>
          </p:cNvSpPr>
          <p:nvPr/>
        </p:nvSpPr>
        <p:spPr>
          <a:xfrm>
            <a:off x="952982" y="695949"/>
            <a:ext cx="11239018" cy="698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 of the  methodology</a:t>
            </a:r>
            <a:endParaRPr lang="en-SG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CCF4CC7-FACC-7BA4-6910-4A1E51D3C9D2}"/>
              </a:ext>
            </a:extLst>
          </p:cNvPr>
          <p:cNvSpPr txBox="1">
            <a:spLocks/>
          </p:cNvSpPr>
          <p:nvPr/>
        </p:nvSpPr>
        <p:spPr>
          <a:xfrm>
            <a:off x="2202720" y="5354145"/>
            <a:ext cx="8141515" cy="1043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6</a:t>
            </a:r>
            <a:r>
              <a:rPr lang="en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3D Visualization Framework for Machine Learning-Based Network Intrusion Detection Systems</a:t>
            </a:r>
            <a:endParaRPr lang="en-US" sz="20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Date Placeholder 5">
            <a:extLst>
              <a:ext uri="{FF2B5EF4-FFF2-40B4-BE49-F238E27FC236}">
                <a16:creationId xmlns:a16="http://schemas.microsoft.com/office/drawing/2014/main" id="{6883B6C6-4986-8737-48D0-75D4A5BE5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26F9D353-CE78-7B13-1250-4DCCFC19D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16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3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A101E-CD88-3E12-7DD5-55EA95214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3BE1FB-31E7-4A80-2EA5-BA7C7BA9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410" y="-140102"/>
            <a:ext cx="9601200" cy="684787"/>
          </a:xfrm>
        </p:spPr>
        <p:txBody>
          <a:bodyPr>
            <a:normAutofit/>
          </a:bodyPr>
          <a:lstStyle/>
          <a:p>
            <a:pPr algn="ctr"/>
            <a:r>
              <a:rPr lang="en-DE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en-SG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3EA2D242-424C-01C0-F35B-7A575793B4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1236" y="6314971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53166D7-4F14-7E0C-5EA6-C4A10FD62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71674" y="628506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17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73A872-3191-4555-9886-68A3AEAF0412}"/>
              </a:ext>
            </a:extLst>
          </p:cNvPr>
          <p:cNvCxnSpPr>
            <a:cxnSpLocks/>
          </p:cNvCxnSpPr>
          <p:nvPr/>
        </p:nvCxnSpPr>
        <p:spPr>
          <a:xfrm flipH="1">
            <a:off x="892939" y="453026"/>
            <a:ext cx="111129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CE925E-8BE3-B6F2-B3DF-2D09C0897DDA}"/>
              </a:ext>
            </a:extLst>
          </p:cNvPr>
          <p:cNvCxnSpPr>
            <a:cxnSpLocks/>
          </p:cNvCxnSpPr>
          <p:nvPr/>
        </p:nvCxnSpPr>
        <p:spPr>
          <a:xfrm flipH="1">
            <a:off x="871236" y="739896"/>
            <a:ext cx="11156777" cy="57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EDFE6E95-92B2-88CC-7C21-F024D7D06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939" y="401606"/>
            <a:ext cx="11422364" cy="3078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1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Pipeline: Preprocessing, Feature Extraction, Training, Evaluation, and 3D Visualization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5E6F09F-ED20-A9B2-F53B-73F699274F33}"/>
              </a:ext>
            </a:extLst>
          </p:cNvPr>
          <p:cNvSpPr txBox="1">
            <a:spLocks/>
          </p:cNvSpPr>
          <p:nvPr/>
        </p:nvSpPr>
        <p:spPr>
          <a:xfrm>
            <a:off x="1078134" y="759843"/>
            <a:ext cx="5758095" cy="5563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D1 =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Xtrain,ytrain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D2 =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Xtest,ytest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D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Accuracy, F1 Score, Precision, Recall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3: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Preprocessing. </a:t>
            </a:r>
            <a:endParaRPr lang="en-D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One Hot Encode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Xtrain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cat←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ohe.fit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Xtrain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D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Xtest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ohe.transform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Xtest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D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Concatenate cat and numeric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Xtrain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oh,Xtest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  <a:endParaRPr lang="en-D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Normaliz</a:t>
            </a:r>
            <a:r>
              <a:rPr lang="en-DE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D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Xtrain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Scaler.fit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Xtrain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oh)</a:t>
            </a:r>
            <a:endParaRPr lang="en-D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Xtest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 ←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Scaler.transform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Xtest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oh)</a:t>
            </a:r>
            <a:endParaRPr lang="en-D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 Extraction.</a:t>
            </a:r>
            <a:endParaRPr lang="en-D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Compute information gain calculation: </a:t>
            </a:r>
            <a:endParaRPr lang="en-D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 ← 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Xtrain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_norm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ytrain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D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Calculate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weights in [0,1] : W ← IG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(IG)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transform 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Xtrain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←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Xtrain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 ∗ W</a:t>
            </a:r>
            <a:endParaRPr lang="en-D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Xtest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←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Xtest</a:t>
            </a:r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 ∗ W</a:t>
            </a:r>
            <a:endParaRPr lang="en-D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D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D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D7276F3-2145-9EB5-CC70-5E8503E0E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2913" y="739896"/>
                <a:ext cx="5677666" cy="56068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Zero-mean :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Xtrain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←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Xtrain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 − mean(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Xtrain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 ←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Xtrain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 −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Xtrain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</a:t>
                </a:r>
                <a:endParaRPr lang="en-DE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Xtest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 ←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Xtest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 −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Xtest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</a:t>
                </a:r>
                <a:endParaRPr lang="en-DE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3: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Dimensionality Reduction (PCA,LDA). </a:t>
                </a:r>
                <a:endParaRPr lang="en-DE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Xtrain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pca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←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pca.fit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transform(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Xtrain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DE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Xtest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pca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←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pca.transform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Xtest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center) </a:t>
                </a:r>
                <a:endParaRPr lang="en-DE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Xtrain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lda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←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lda.transform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Xtrain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pca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endParaRPr lang="en-DE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Xtest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lda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←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lda.transform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Xtest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pca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DE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4: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3D Visualization.</a:t>
                </a:r>
                <a:endParaRPr lang="en-DE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5:</a:t>
                </a:r>
                <a:r>
                  <a:rPr lang="en-DE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ensemble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Training &amp; Eva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 ∈{</a:t>
                </a:r>
                <a:r>
                  <a:rPr lang="en-DE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Base,Voting,Stacking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DE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</a:p>
              <a:p>
                <a:pPr marL="0" indent="0">
                  <a:buNone/>
                </a:pP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fr-F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 m on (</a:t>
                </a:r>
                <a:r>
                  <a:rPr lang="fr-FR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Xtrain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fr-FR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cfg,Ytrain</a:t>
                </a:r>
                <a:r>
                  <a:rPr lang="fr-F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0" indent="0">
                  <a:buNone/>
                </a:pP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dirty="0" err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 ←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m.predict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Xtest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cfg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Accuracy, F1 Score, Precision, Recall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 for</a:t>
                </a:r>
                <a:endParaRPr lang="en-DE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3D visualization on model data 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(13D</a:t>
                </a:r>
                <a:r>
                  <a:rPr lang="en-DE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return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</a:t>
                </a:r>
                <a:r>
                  <a:rPr lang="en-DE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DE" sz="1500" b="1" dirty="0"/>
              </a:p>
              <a:p>
                <a:pPr marL="0" indent="0">
                  <a:buNone/>
                </a:pPr>
                <a:r>
                  <a:rPr lang="en-DE" sz="1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D7276F3-2145-9EB5-CC70-5E8503E0E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913" y="739896"/>
                <a:ext cx="5677666" cy="5606893"/>
              </a:xfrm>
              <a:prstGeom prst="rect">
                <a:avLst/>
              </a:prstGeom>
              <a:blipFill>
                <a:blip r:embed="rId3"/>
                <a:stretch>
                  <a:fillRect l="-858" t="-978" b="-1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9BB47F-88EB-62D9-E018-8AB3D5E8205C}"/>
              </a:ext>
            </a:extLst>
          </p:cNvPr>
          <p:cNvCxnSpPr>
            <a:cxnSpLocks/>
          </p:cNvCxnSpPr>
          <p:nvPr/>
        </p:nvCxnSpPr>
        <p:spPr>
          <a:xfrm flipV="1">
            <a:off x="6646266" y="852347"/>
            <a:ext cx="0" cy="5432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2E7629-00DD-EDF6-F106-3C41A9C472A4}"/>
              </a:ext>
            </a:extLst>
          </p:cNvPr>
          <p:cNvCxnSpPr>
            <a:cxnSpLocks/>
          </p:cNvCxnSpPr>
          <p:nvPr/>
        </p:nvCxnSpPr>
        <p:spPr>
          <a:xfrm>
            <a:off x="828301" y="6346788"/>
            <a:ext cx="11199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937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graph&#10;&#10;AI-generated content may be incorrect.">
            <a:extLst>
              <a:ext uri="{FF2B5EF4-FFF2-40B4-BE49-F238E27FC236}">
                <a16:creationId xmlns:a16="http://schemas.microsoft.com/office/drawing/2014/main" id="{3097CDBC-F81D-4FBE-F732-D8559EF00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95" y="731283"/>
            <a:ext cx="5275557" cy="4521906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07D132A-BE4D-0E39-F98D-A4307A3FD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541" y="138335"/>
            <a:ext cx="9601200" cy="684787"/>
          </a:xfrm>
        </p:spPr>
        <p:txBody>
          <a:bodyPr>
            <a:normAutofit/>
          </a:bodyPr>
          <a:lstStyle/>
          <a:p>
            <a:pPr algn="ctr"/>
            <a:r>
              <a:rPr lang="en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 </a:t>
            </a:r>
            <a:endParaRPr lang="en-SG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3394750D-2C8A-811D-AD69-7527DB706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177" y="734175"/>
            <a:ext cx="5275557" cy="452190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5C2392-5233-A715-58A3-BADB2E3DDE25}"/>
              </a:ext>
            </a:extLst>
          </p:cNvPr>
          <p:cNvSpPr txBox="1">
            <a:spLocks/>
          </p:cNvSpPr>
          <p:nvPr/>
        </p:nvSpPr>
        <p:spPr>
          <a:xfrm>
            <a:off x="1849509" y="5105015"/>
            <a:ext cx="9225335" cy="1482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visual representation of the UNSW-NB15 dataset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from the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(b)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from the t</a:t>
            </a:r>
            <a:r>
              <a:rPr lang="en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E2AD6C4-FEFB-A5E3-4C86-42D0F1341017}"/>
              </a:ext>
            </a:extLst>
          </p:cNvPr>
          <p:cNvSpPr txBox="1">
            <a:spLocks/>
          </p:cNvSpPr>
          <p:nvPr/>
        </p:nvSpPr>
        <p:spPr>
          <a:xfrm>
            <a:off x="3131842" y="5097212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9000D93-05CA-3135-CA2A-82876CFA1ADA}"/>
              </a:ext>
            </a:extLst>
          </p:cNvPr>
          <p:cNvSpPr txBox="1">
            <a:spLocks/>
          </p:cNvSpPr>
          <p:nvPr/>
        </p:nvSpPr>
        <p:spPr>
          <a:xfrm>
            <a:off x="8293092" y="5047359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CEFAE1AF-9F27-96D0-8CC4-FC6CF42D6D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88D80629-6C51-D0B6-6C7B-2A870DFDB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18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327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348160-6FD2-1FCC-5E66-3EC5B0073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6" y="0"/>
            <a:ext cx="10230853" cy="874964"/>
          </a:xfrm>
        </p:spPr>
        <p:txBody>
          <a:bodyPr>
            <a:normAutofit/>
          </a:bodyPr>
          <a:lstStyle/>
          <a:p>
            <a:pPr algn="ctr"/>
            <a:r>
              <a:rPr lang="en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 </a:t>
            </a:r>
            <a:endParaRPr lang="en-SG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 descr="A screenshot of a computer generated diagram&#10;&#10;AI-generated content may be incorrect.">
            <a:extLst>
              <a:ext uri="{FF2B5EF4-FFF2-40B4-BE49-F238E27FC236}">
                <a16:creationId xmlns:a16="http://schemas.microsoft.com/office/drawing/2014/main" id="{D6D85C44-ED2B-1E20-C26E-1DD2AE262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95" y="935205"/>
            <a:ext cx="5319478" cy="4178134"/>
          </a:xfrm>
        </p:spPr>
      </p:pic>
      <p:pic>
        <p:nvPicPr>
          <p:cNvPr id="12" name="Picture 11" descr="A screen shot of a map&#10;&#10;AI-generated content may be incorrect.">
            <a:extLst>
              <a:ext uri="{FF2B5EF4-FFF2-40B4-BE49-F238E27FC236}">
                <a16:creationId xmlns:a16="http://schemas.microsoft.com/office/drawing/2014/main" id="{4C536EA3-CD19-A432-F3B5-F2DD36886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69" y="935205"/>
            <a:ext cx="5415150" cy="417813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C481482-C3E1-5264-2902-C83ED800B3B6}"/>
              </a:ext>
            </a:extLst>
          </p:cNvPr>
          <p:cNvSpPr txBox="1">
            <a:spLocks/>
          </p:cNvSpPr>
          <p:nvPr/>
        </p:nvSpPr>
        <p:spPr>
          <a:xfrm>
            <a:off x="2517001" y="5545015"/>
            <a:ext cx="7847535" cy="1013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on selected 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selecting a group of data points; (b) selecting a single data point.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CAC328F-E059-3920-1A7A-D77549A2A7EA}"/>
              </a:ext>
            </a:extLst>
          </p:cNvPr>
          <p:cNvSpPr txBox="1">
            <a:spLocks/>
          </p:cNvSpPr>
          <p:nvPr/>
        </p:nvSpPr>
        <p:spPr>
          <a:xfrm>
            <a:off x="2686673" y="5114219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BA6C9A3-8503-47C9-5FDE-74924A7F8454}"/>
              </a:ext>
            </a:extLst>
          </p:cNvPr>
          <p:cNvSpPr txBox="1">
            <a:spLocks/>
          </p:cNvSpPr>
          <p:nvPr/>
        </p:nvSpPr>
        <p:spPr>
          <a:xfrm>
            <a:off x="8112619" y="5113339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ate Placeholder 5">
            <a:extLst>
              <a:ext uri="{FF2B5EF4-FFF2-40B4-BE49-F238E27FC236}">
                <a16:creationId xmlns:a16="http://schemas.microsoft.com/office/drawing/2014/main" id="{E66CAB3D-29D3-1432-3A43-757E8FC961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8E02454-EE6E-5BCE-C07E-FDC85B689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19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1AF93A-4303-5084-7498-FC233EC326BC}"/>
              </a:ext>
            </a:extLst>
          </p:cNvPr>
          <p:cNvSpPr txBox="1"/>
          <p:nvPr/>
        </p:nvSpPr>
        <p:spPr>
          <a:xfrm>
            <a:off x="8486510" y="6194244"/>
            <a:ext cx="3420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cont’d….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965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83D3741-03F7-7AA1-C7F6-D1FE61EC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39" y="138335"/>
            <a:ext cx="9601200" cy="1002416"/>
          </a:xfrm>
        </p:spPr>
        <p:txBody>
          <a:bodyPr>
            <a:normAutofit/>
          </a:bodyPr>
          <a:lstStyle/>
          <a:p>
            <a:pPr algn="ctr"/>
            <a:r>
              <a:rPr lang="en-US" sz="40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Outlines</a:t>
            </a:r>
            <a:endParaRPr lang="en-SG" b="1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93C92-FA4D-BBEE-E1D2-85B2E04D5A01}"/>
              </a:ext>
            </a:extLst>
          </p:cNvPr>
          <p:cNvSpPr txBox="1"/>
          <p:nvPr/>
        </p:nvSpPr>
        <p:spPr>
          <a:xfrm>
            <a:off x="892939" y="1208576"/>
            <a:ext cx="417677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D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FA1C8-9E96-4324-D1BE-5E92D0D93ACA}"/>
              </a:ext>
            </a:extLst>
          </p:cNvPr>
          <p:cNvSpPr txBox="1"/>
          <p:nvPr/>
        </p:nvSpPr>
        <p:spPr>
          <a:xfrm>
            <a:off x="5183181" y="1248443"/>
            <a:ext cx="601170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Required Tools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Studied Methodology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and Discussion</a:t>
            </a:r>
            <a:endParaRPr lang="en-D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3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6D0779-CFF2-53B8-0FF6-1D5AAC41A0D4}"/>
              </a:ext>
            </a:extLst>
          </p:cNvPr>
          <p:cNvSpPr txBox="1">
            <a:spLocks/>
          </p:cNvSpPr>
          <p:nvPr/>
        </p:nvSpPr>
        <p:spPr>
          <a:xfrm>
            <a:off x="955166" y="5078206"/>
            <a:ext cx="10636624" cy="7978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paper: Zong et al. “</a:t>
            </a:r>
            <a:r>
              <a:rPr lang="en-US" sz="1800" dirty="0"/>
              <a:t>Interactive three-dimensional visualization of network intrusion detection data for machine learning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 FGCS, 2020, 102, 292-306 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C7AF7830-B9BE-8FA5-A29A-C161A2B41C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863741-CEC2-4D21-EE5C-7622289F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354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C93BE-5A22-29E8-CCD5-EBD66FAF9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632034-081F-DAC8-E847-C6463F662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47" y="84221"/>
            <a:ext cx="10022305" cy="806116"/>
          </a:xfrm>
        </p:spPr>
        <p:txBody>
          <a:bodyPr>
            <a:normAutofit/>
          </a:bodyPr>
          <a:lstStyle/>
          <a:p>
            <a:pPr algn="ctr"/>
            <a:r>
              <a:rPr lang="en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 </a:t>
            </a:r>
            <a:endParaRPr lang="en-SG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D0FB0CE-D82F-F714-A898-713FE6036A1A}"/>
              </a:ext>
            </a:extLst>
          </p:cNvPr>
          <p:cNvSpPr txBox="1">
            <a:spLocks/>
          </p:cNvSpPr>
          <p:nvPr/>
        </p:nvSpPr>
        <p:spPr>
          <a:xfrm>
            <a:off x="2361237" y="4502571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A6DA67C-6931-3A21-67E9-F427F5D488F0}"/>
              </a:ext>
            </a:extLst>
          </p:cNvPr>
          <p:cNvSpPr txBox="1">
            <a:spLocks/>
          </p:cNvSpPr>
          <p:nvPr/>
        </p:nvSpPr>
        <p:spPr>
          <a:xfrm>
            <a:off x="7872224" y="4468195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B19B27-3654-0255-664B-9566A7AC656E}"/>
              </a:ext>
            </a:extLst>
          </p:cNvPr>
          <p:cNvSpPr txBox="1">
            <a:spLocks/>
          </p:cNvSpPr>
          <p:nvPr/>
        </p:nvSpPr>
        <p:spPr>
          <a:xfrm>
            <a:off x="1821411" y="4747221"/>
            <a:ext cx="9477650" cy="1482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Clusters from the UNSW_NB15 Dataset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(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)–(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 cluster containing mixed traffic from the training and testing data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A5F022-FFDB-3410-9561-C94940C5E697}"/>
              </a:ext>
            </a:extLst>
          </p:cNvPr>
          <p:cNvSpPr txBox="1"/>
          <p:nvPr/>
        </p:nvSpPr>
        <p:spPr>
          <a:xfrm>
            <a:off x="8486510" y="6194244"/>
            <a:ext cx="3420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cont’d….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B7038E01-BD83-A4ED-6AEF-3E640B3FCA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050FE9F-7871-2995-1B06-0469AE11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20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922C3F7C-1C7A-F86F-70E9-118F26A15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0" y="1437888"/>
            <a:ext cx="5130121" cy="2640950"/>
          </a:xfrm>
          <a:prstGeom prst="rect">
            <a:avLst/>
          </a:prstGeom>
        </p:spPr>
      </p:pic>
      <p:pic>
        <p:nvPicPr>
          <p:cNvPr id="16" name="Content Placeholder 1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7CC695C-274A-DB65-951A-C20AE9B9A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1455"/>
            <a:ext cx="5969114" cy="2640950"/>
          </a:xfrm>
        </p:spPr>
      </p:pic>
    </p:spTree>
    <p:extLst>
      <p:ext uri="{BB962C8B-B14F-4D97-AF65-F5344CB8AC3E}">
        <p14:creationId xmlns:p14="http://schemas.microsoft.com/office/powerpoint/2010/main" val="3646460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E7F63-CB1C-4698-9097-6545395E1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5C9CEB-DDEC-02D3-7606-D09EE128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47" y="84221"/>
            <a:ext cx="10022305" cy="806116"/>
          </a:xfrm>
        </p:spPr>
        <p:txBody>
          <a:bodyPr>
            <a:normAutofit/>
          </a:bodyPr>
          <a:lstStyle/>
          <a:p>
            <a:pPr algn="ctr"/>
            <a:r>
              <a:rPr lang="en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 </a:t>
            </a:r>
            <a:endParaRPr lang="en-SG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B3039E-230E-0FD9-6C78-83282468D49E}"/>
              </a:ext>
            </a:extLst>
          </p:cNvPr>
          <p:cNvSpPr txBox="1">
            <a:spLocks/>
          </p:cNvSpPr>
          <p:nvPr/>
        </p:nvSpPr>
        <p:spPr>
          <a:xfrm>
            <a:off x="1746951" y="4562320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02BE324-94DC-9F77-619F-9EE2AA209305}"/>
              </a:ext>
            </a:extLst>
          </p:cNvPr>
          <p:cNvSpPr txBox="1">
            <a:spLocks/>
          </p:cNvSpPr>
          <p:nvPr/>
        </p:nvSpPr>
        <p:spPr>
          <a:xfrm>
            <a:off x="8486510" y="4516545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9A28C59-E9F3-ED02-8AF1-C2574F7D7A36}"/>
              </a:ext>
            </a:extLst>
          </p:cNvPr>
          <p:cNvSpPr txBox="1">
            <a:spLocks/>
          </p:cNvSpPr>
          <p:nvPr/>
        </p:nvSpPr>
        <p:spPr>
          <a:xfrm>
            <a:off x="1437740" y="5110313"/>
            <a:ext cx="10561403" cy="1482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Binar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classification decision space of the UNSW_NB15 Dataset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(a)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 of the decision space , (b) decision space for the normal traffic , (c) decision space for the abnormal traffic 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B99F0-1E2A-8B92-E484-56E889D5FC71}"/>
              </a:ext>
            </a:extLst>
          </p:cNvPr>
          <p:cNvSpPr txBox="1"/>
          <p:nvPr/>
        </p:nvSpPr>
        <p:spPr>
          <a:xfrm>
            <a:off x="8486510" y="6194244"/>
            <a:ext cx="3420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cont’d….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AA5BD42F-DD4E-9371-6CB7-A936B9FDA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B3DD0B79-5A39-78C1-0471-6595E2C1C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21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4085A3DD-B2D4-66E6-8477-3787ABB5C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29" y="1375295"/>
            <a:ext cx="3740518" cy="2994015"/>
          </a:xfrm>
          <a:prstGeom prst="rect">
            <a:avLst/>
          </a:prstGeom>
        </p:spPr>
      </p:pic>
      <p:pic>
        <p:nvPicPr>
          <p:cNvPr id="16" name="Content Placeholder 15" descr="A screenshot of a computer graphics&#10;&#10;AI-generated content may be incorrect.">
            <a:extLst>
              <a:ext uri="{FF2B5EF4-FFF2-40B4-BE49-F238E27FC236}">
                <a16:creationId xmlns:a16="http://schemas.microsoft.com/office/drawing/2014/main" id="{35D5702F-E6CC-C95E-2CAC-66D0CB0CB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49" y="1498323"/>
            <a:ext cx="3910161" cy="2958970"/>
          </a:xfrm>
        </p:spPr>
      </p:pic>
      <p:pic>
        <p:nvPicPr>
          <p:cNvPr id="18" name="Picture 17" descr="A screenshot of a computer graphics&#10;&#10;AI-generated content may be incorrect.">
            <a:extLst>
              <a:ext uri="{FF2B5EF4-FFF2-40B4-BE49-F238E27FC236}">
                <a16:creationId xmlns:a16="http://schemas.microsoft.com/office/drawing/2014/main" id="{19ABDB50-2852-DD06-2021-60BD8FB12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510" y="1471574"/>
            <a:ext cx="3649755" cy="2931983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9BC22E48-9574-F859-A46F-24D57E90943C}"/>
              </a:ext>
            </a:extLst>
          </p:cNvPr>
          <p:cNvSpPr txBox="1">
            <a:spLocks/>
          </p:cNvSpPr>
          <p:nvPr/>
        </p:nvSpPr>
        <p:spPr>
          <a:xfrm>
            <a:off x="5302858" y="4562320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809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34FCF-F902-19EA-AFCB-4454AECB8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05" y="1042197"/>
            <a:ext cx="10856495" cy="604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</a:t>
            </a:r>
            <a:r>
              <a:rPr lang="en-DE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Binary classification confusion matrix for the UNSW-NB15 dataset.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98C455-AB97-92B9-ECC4-EC06558A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45" y="172183"/>
            <a:ext cx="10022305" cy="806116"/>
          </a:xfrm>
        </p:spPr>
        <p:txBody>
          <a:bodyPr>
            <a:normAutofit/>
          </a:bodyPr>
          <a:lstStyle/>
          <a:p>
            <a:pPr algn="ctr"/>
            <a:r>
              <a:rPr lang="en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 </a:t>
            </a:r>
            <a:endParaRPr lang="en-SG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20F86A-7B44-B014-0307-3063E6332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072146"/>
              </p:ext>
            </p:extLst>
          </p:nvPr>
        </p:nvGraphicFramePr>
        <p:xfrm>
          <a:off x="1481219" y="1774747"/>
          <a:ext cx="9229559" cy="330850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950454">
                  <a:extLst>
                    <a:ext uri="{9D8B030D-6E8A-4147-A177-3AD203B41FA5}">
                      <a16:colId xmlns:a16="http://schemas.microsoft.com/office/drawing/2014/main" val="2183278705"/>
                    </a:ext>
                  </a:extLst>
                </a:gridCol>
                <a:gridCol w="2249905">
                  <a:extLst>
                    <a:ext uri="{9D8B030D-6E8A-4147-A177-3AD203B41FA5}">
                      <a16:colId xmlns:a16="http://schemas.microsoft.com/office/drawing/2014/main" val="258640281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626387000"/>
                    </a:ext>
                  </a:extLst>
                </a:gridCol>
                <a:gridCol w="1768642">
                  <a:extLst>
                    <a:ext uri="{9D8B030D-6E8A-4147-A177-3AD203B41FA5}">
                      <a16:colId xmlns:a16="http://schemas.microsoft.com/office/drawing/2014/main" val="1103119038"/>
                    </a:ext>
                  </a:extLst>
                </a:gridCol>
                <a:gridCol w="1660358">
                  <a:extLst>
                    <a:ext uri="{9D8B030D-6E8A-4147-A177-3AD203B41FA5}">
                      <a16:colId xmlns:a16="http://schemas.microsoft.com/office/drawing/2014/main" val="1003621748"/>
                    </a:ext>
                  </a:extLst>
                </a:gridCol>
              </a:tblGrid>
              <a:tr h="543650">
                <a:tc>
                  <a:txBody>
                    <a:bodyPr/>
                    <a:lstStyle/>
                    <a:p>
                      <a:pPr algn="ctr"/>
                      <a:r>
                        <a:rPr lang="en-DE" sz="2600" dirty="0"/>
                        <a:t>Predicted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42201"/>
                  </a:ext>
                </a:extLst>
              </a:tr>
              <a:tr h="661736"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600" dirty="0"/>
                        <a:t>Normal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600" dirty="0"/>
                        <a:t>Abnormal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600" dirty="0"/>
                        <a:t>Recall(%)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2219720"/>
                  </a:ext>
                </a:extLst>
              </a:tr>
              <a:tr h="1678896">
                <a:tc>
                  <a:txBody>
                    <a:bodyPr/>
                    <a:lstStyle/>
                    <a:p>
                      <a:pPr algn="ctr"/>
                      <a:r>
                        <a:rPr lang="en-DE" sz="2600" dirty="0"/>
                        <a:t>Actual</a:t>
                      </a:r>
                      <a:endParaRPr lang="en-DE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2600" dirty="0"/>
                        <a:t>Normal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dirty="0"/>
                    </a:p>
                    <a:p>
                      <a:r>
                        <a:rPr lang="en-DE" dirty="0"/>
                        <a:t>  </a:t>
                      </a:r>
                      <a:r>
                        <a:rPr lang="en-DE" sz="2600" dirty="0"/>
                        <a:t>Abnormal</a:t>
                      </a:r>
                    </a:p>
                    <a:p>
                      <a:endParaRPr lang="en-DE" sz="2600" dirty="0"/>
                    </a:p>
                    <a:p>
                      <a:r>
                        <a:rPr lang="en-DE" sz="2600" dirty="0"/>
                        <a:t>Precision(%)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56,000</a:t>
                      </a:r>
                      <a:endParaRPr lang="en-DE" sz="2600" dirty="0"/>
                    </a:p>
                    <a:p>
                      <a:pPr algn="ctr"/>
                      <a:endParaRPr lang="en-DE" sz="2600" dirty="0"/>
                    </a:p>
                    <a:p>
                      <a:pPr algn="ctr"/>
                      <a:r>
                        <a:rPr lang="en-US" sz="2600" b="0" dirty="0"/>
                        <a:t>1,010</a:t>
                      </a:r>
                      <a:endParaRPr lang="en-DE" sz="2600" b="0" dirty="0"/>
                    </a:p>
                    <a:p>
                      <a:pPr algn="ctr"/>
                      <a:endParaRPr lang="en-DE" sz="2600" b="0" dirty="0"/>
                    </a:p>
                    <a:p>
                      <a:pPr algn="ctr"/>
                      <a:r>
                        <a:rPr lang="en-US" sz="2600" dirty="0"/>
                        <a:t>98.2</a:t>
                      </a:r>
                      <a:r>
                        <a:rPr lang="en-US" sz="2800" dirty="0"/>
                        <a:t> </a:t>
                      </a:r>
                      <a:endParaRPr lang="en-US" sz="2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600" dirty="0"/>
                        <a:t>0</a:t>
                      </a:r>
                    </a:p>
                    <a:p>
                      <a:pPr algn="ctr"/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118,331</a:t>
                      </a:r>
                      <a:endParaRPr lang="en-DE" sz="2600" dirty="0"/>
                    </a:p>
                    <a:p>
                      <a:pPr algn="ctr"/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100.0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100.0</a:t>
                      </a:r>
                      <a:endParaRPr lang="en-DE" sz="2600" dirty="0"/>
                    </a:p>
                    <a:p>
                      <a:pPr algn="ctr"/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99.2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540682"/>
                  </a:ext>
                </a:extLst>
              </a:tr>
            </a:tbl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4F8688-6E25-C007-BDB8-4861BDBE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50F4A1D-47AA-52B3-6D0C-F0DB0059D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22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73E0E-0207-7E3D-002E-546D69539A26}"/>
              </a:ext>
            </a:extLst>
          </p:cNvPr>
          <p:cNvSpPr txBox="1"/>
          <p:nvPr/>
        </p:nvSpPr>
        <p:spPr>
          <a:xfrm>
            <a:off x="8486510" y="6194244"/>
            <a:ext cx="3420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cont’d….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527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C39A-CA15-E399-5AD0-0BD64458C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48C5B6-5BDB-DCDA-19E6-23800D9B5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47" y="84221"/>
            <a:ext cx="10022305" cy="806116"/>
          </a:xfrm>
        </p:spPr>
        <p:txBody>
          <a:bodyPr>
            <a:normAutofit/>
          </a:bodyPr>
          <a:lstStyle/>
          <a:p>
            <a:pPr algn="ctr"/>
            <a:r>
              <a:rPr lang="en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 </a:t>
            </a:r>
            <a:endParaRPr lang="en-SG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BB91E27-811D-7881-1C77-276D2374E3C4}"/>
              </a:ext>
            </a:extLst>
          </p:cNvPr>
          <p:cNvSpPr txBox="1">
            <a:spLocks/>
          </p:cNvSpPr>
          <p:nvPr/>
        </p:nvSpPr>
        <p:spPr>
          <a:xfrm>
            <a:off x="2736897" y="4515592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7EFA4C-A7B5-0FF1-F4EB-92FC842D7DCB}"/>
              </a:ext>
            </a:extLst>
          </p:cNvPr>
          <p:cNvSpPr txBox="1">
            <a:spLocks/>
          </p:cNvSpPr>
          <p:nvPr/>
        </p:nvSpPr>
        <p:spPr>
          <a:xfrm>
            <a:off x="892939" y="4974711"/>
            <a:ext cx="11610117" cy="1482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</a:t>
            </a:r>
            <a:r>
              <a:rPr lang="en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Close up showing the decision space boundary and instances of misclassified traffic; (a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mixture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and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abnormal traffic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traffic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misclassified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abnormal traffic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D87527-B4FB-C903-0004-27DFD230D3F7}"/>
              </a:ext>
            </a:extLst>
          </p:cNvPr>
          <p:cNvSpPr txBox="1"/>
          <p:nvPr/>
        </p:nvSpPr>
        <p:spPr>
          <a:xfrm>
            <a:off x="8486510" y="6194244"/>
            <a:ext cx="3420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cont’d….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33851FAA-11C3-0989-8923-DC20645E43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00B8C7C-BEF9-176C-5AC8-3BD0A636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23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1CBB32C7-2FB2-4075-2722-78753F889B31}"/>
              </a:ext>
            </a:extLst>
          </p:cNvPr>
          <p:cNvSpPr txBox="1">
            <a:spLocks/>
          </p:cNvSpPr>
          <p:nvPr/>
        </p:nvSpPr>
        <p:spPr>
          <a:xfrm>
            <a:off x="8058090" y="4515592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B04AFA97-FD2E-D5D6-0131-421B42704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40" y="866101"/>
            <a:ext cx="5272990" cy="3477300"/>
          </a:xfrm>
          <a:prstGeom prst="rect">
            <a:avLst/>
          </a:prstGeom>
        </p:spPr>
      </p:pic>
      <p:pic>
        <p:nvPicPr>
          <p:cNvPr id="15" name="Picture 14" descr="A graph of a graph showing a variety of colored shapes&#10;&#10;AI-generated content may be incorrect.">
            <a:extLst>
              <a:ext uri="{FF2B5EF4-FFF2-40B4-BE49-F238E27FC236}">
                <a16:creationId xmlns:a16="http://schemas.microsoft.com/office/drawing/2014/main" id="{437A26E0-9EE4-2C5F-963F-A18411C94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478" y="866101"/>
            <a:ext cx="5659573" cy="347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46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062DA-6560-1274-17E1-F8CB977DE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400103-F2A7-5A0D-D1FA-C3BE90CD2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47" y="84221"/>
            <a:ext cx="10022305" cy="806116"/>
          </a:xfrm>
        </p:spPr>
        <p:txBody>
          <a:bodyPr>
            <a:normAutofit/>
          </a:bodyPr>
          <a:lstStyle/>
          <a:p>
            <a:pPr algn="ctr"/>
            <a:r>
              <a:rPr lang="en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 </a:t>
            </a:r>
            <a:endParaRPr lang="en-SG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7C584C5-1C0C-068F-299A-92E6095373F3}"/>
              </a:ext>
            </a:extLst>
          </p:cNvPr>
          <p:cNvSpPr txBox="1">
            <a:spLocks/>
          </p:cNvSpPr>
          <p:nvPr/>
        </p:nvSpPr>
        <p:spPr>
          <a:xfrm>
            <a:off x="1746951" y="4780074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1A386FF-B767-0797-CEB6-B77BA74CF928}"/>
              </a:ext>
            </a:extLst>
          </p:cNvPr>
          <p:cNvSpPr txBox="1">
            <a:spLocks/>
          </p:cNvSpPr>
          <p:nvPr/>
        </p:nvSpPr>
        <p:spPr>
          <a:xfrm>
            <a:off x="1269696" y="4973277"/>
            <a:ext cx="10317977" cy="1220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</a:t>
            </a:r>
            <a:r>
              <a:rPr lang="en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Multi-category classification decision spaces for the UNSW-NB15 dataset; (a) overview of the decision spaces; (b) decision space for normal traffic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(c) decision space for the generic attacks;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CFE0AD-E7FA-A558-0514-52CB9089806F}"/>
              </a:ext>
            </a:extLst>
          </p:cNvPr>
          <p:cNvSpPr txBox="1"/>
          <p:nvPr/>
        </p:nvSpPr>
        <p:spPr>
          <a:xfrm>
            <a:off x="8486510" y="6194244"/>
            <a:ext cx="3420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cont’d….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61E5010F-EE86-5F1F-969B-9B99463865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AE99FDF-BF2B-7C68-87D9-0D190941F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24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3BE6E9-3EFE-07A0-279C-D246C9D84F69}"/>
              </a:ext>
            </a:extLst>
          </p:cNvPr>
          <p:cNvSpPr txBox="1">
            <a:spLocks/>
          </p:cNvSpPr>
          <p:nvPr/>
        </p:nvSpPr>
        <p:spPr>
          <a:xfrm>
            <a:off x="5319855" y="4780072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65C4A417-795E-26CF-BC76-3933706AB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68" y="1250496"/>
            <a:ext cx="3774345" cy="3320157"/>
          </a:xfrm>
          <a:prstGeom prst="rect">
            <a:avLst/>
          </a:prstGeom>
        </p:spPr>
      </p:pic>
      <p:pic>
        <p:nvPicPr>
          <p:cNvPr id="15" name="Picture 14" descr="A screen shot of a computer generated image&#10;&#10;AI-generated content may be incorrect.">
            <a:extLst>
              <a:ext uri="{FF2B5EF4-FFF2-40B4-BE49-F238E27FC236}">
                <a16:creationId xmlns:a16="http://schemas.microsoft.com/office/drawing/2014/main" id="{820445E0-D5FB-24B6-F963-AB6AC9C17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13" y="1250494"/>
            <a:ext cx="3618639" cy="33201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614CD1-4212-A16E-A5AC-C72AA4D9D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152" y="1250494"/>
            <a:ext cx="3877518" cy="332015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2CB8D34-A5A6-269A-2B3C-F3508E18332B}"/>
              </a:ext>
            </a:extLst>
          </p:cNvPr>
          <p:cNvSpPr txBox="1">
            <a:spLocks/>
          </p:cNvSpPr>
          <p:nvPr/>
        </p:nvSpPr>
        <p:spPr>
          <a:xfrm>
            <a:off x="9216478" y="4780072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725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F3E97-7400-3C7F-0DBE-8D09B7F19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5C6F0B-7BDD-9A61-8DF2-DCB510E15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47" y="62149"/>
            <a:ext cx="10022305" cy="806116"/>
          </a:xfrm>
        </p:spPr>
        <p:txBody>
          <a:bodyPr>
            <a:normAutofit/>
          </a:bodyPr>
          <a:lstStyle/>
          <a:p>
            <a:pPr algn="ctr"/>
            <a:r>
              <a:rPr lang="en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 </a:t>
            </a:r>
            <a:endParaRPr lang="en-SG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0B41470-DFEA-8C7F-5EAA-77045EBF6D0B}"/>
              </a:ext>
            </a:extLst>
          </p:cNvPr>
          <p:cNvSpPr txBox="1">
            <a:spLocks/>
          </p:cNvSpPr>
          <p:nvPr/>
        </p:nvSpPr>
        <p:spPr>
          <a:xfrm>
            <a:off x="2361237" y="4606354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54D69B-03C4-8C33-D992-018AA720AE98}"/>
              </a:ext>
            </a:extLst>
          </p:cNvPr>
          <p:cNvSpPr txBox="1">
            <a:spLocks/>
          </p:cNvSpPr>
          <p:nvPr/>
        </p:nvSpPr>
        <p:spPr>
          <a:xfrm>
            <a:off x="1751427" y="4888532"/>
            <a:ext cx="9592705" cy="13634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Close-up showing a part of the decision space for exploits and instances of misclassified traffic; (a) mixture of exploits and other traffic inside the exploits decision space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traffic that was misclassified as exploits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827087-B45D-9998-3D9D-AD831CA3FC88}"/>
              </a:ext>
            </a:extLst>
          </p:cNvPr>
          <p:cNvSpPr txBox="1"/>
          <p:nvPr/>
        </p:nvSpPr>
        <p:spPr>
          <a:xfrm>
            <a:off x="8486510" y="6194244"/>
            <a:ext cx="3420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cont’d….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2EF2311E-74D3-8C0A-161E-34A0E693A0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650E4CE-F1E4-8BE6-6D86-C560496C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25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1E20B5AA-C98B-0D70-3B13-970E7BCB817C}"/>
              </a:ext>
            </a:extLst>
          </p:cNvPr>
          <p:cNvSpPr txBox="1">
            <a:spLocks/>
          </p:cNvSpPr>
          <p:nvPr/>
        </p:nvSpPr>
        <p:spPr>
          <a:xfrm>
            <a:off x="8181332" y="4565479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map&#10;&#10;AI-generated content may be incorrect.">
            <a:extLst>
              <a:ext uri="{FF2B5EF4-FFF2-40B4-BE49-F238E27FC236}">
                <a16:creationId xmlns:a16="http://schemas.microsoft.com/office/drawing/2014/main" id="{8197B16D-FFAB-C0E5-D5FE-C1C0EDFDB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20" y="811055"/>
            <a:ext cx="5560160" cy="3775724"/>
          </a:xfrm>
          <a:prstGeom prst="rect">
            <a:avLst/>
          </a:prstGeom>
        </p:spPr>
      </p:pic>
      <p:pic>
        <p:nvPicPr>
          <p:cNvPr id="8" name="Picture 7" descr="A map of a sea&#10;&#10;AI-generated content may be incorrect.">
            <a:extLst>
              <a:ext uri="{FF2B5EF4-FFF2-40B4-BE49-F238E27FC236}">
                <a16:creationId xmlns:a16="http://schemas.microsoft.com/office/drawing/2014/main" id="{E9ADBD01-0063-B329-94E7-DF8622279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80" y="811054"/>
            <a:ext cx="5519893" cy="379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05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D96F9-0A63-0486-296B-2816B5F95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DC81F8-658D-11B5-545C-2E5DE6F2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47" y="62149"/>
            <a:ext cx="10022305" cy="806116"/>
          </a:xfrm>
        </p:spPr>
        <p:txBody>
          <a:bodyPr>
            <a:normAutofit/>
          </a:bodyPr>
          <a:lstStyle/>
          <a:p>
            <a:pPr algn="ctr"/>
            <a:r>
              <a:rPr lang="en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 </a:t>
            </a:r>
            <a:endParaRPr lang="en-SG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F2CF196-7B90-27A9-4426-056639D6045F}"/>
              </a:ext>
            </a:extLst>
          </p:cNvPr>
          <p:cNvSpPr txBox="1">
            <a:spLocks/>
          </p:cNvSpPr>
          <p:nvPr/>
        </p:nvSpPr>
        <p:spPr>
          <a:xfrm>
            <a:off x="2100821" y="4600749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587DA2-0EEC-6355-D394-6681502986D0}"/>
              </a:ext>
            </a:extLst>
          </p:cNvPr>
          <p:cNvSpPr txBox="1">
            <a:spLocks/>
          </p:cNvSpPr>
          <p:nvPr/>
        </p:nvSpPr>
        <p:spPr>
          <a:xfrm>
            <a:off x="1627088" y="4961678"/>
            <a:ext cx="9836548" cy="1173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Base ML model decision spaces for the UNSW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NB15 dataset; (a) Decision spaces for the Random Forest; (b) decision space for KNN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decision space for the gradient boosting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9F954C-21AC-6145-9803-55D3F5315596}"/>
              </a:ext>
            </a:extLst>
          </p:cNvPr>
          <p:cNvSpPr txBox="1"/>
          <p:nvPr/>
        </p:nvSpPr>
        <p:spPr>
          <a:xfrm>
            <a:off x="8486510" y="6194244"/>
            <a:ext cx="3420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cont’d….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01A9FB45-C65E-FF35-AB64-A2385A990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8699FAC-D4F8-1A2E-0DA4-11B95420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3070" y="6220703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26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5B19A40-CD18-BFC2-5DD7-97D386564102}"/>
              </a:ext>
            </a:extLst>
          </p:cNvPr>
          <p:cNvSpPr txBox="1">
            <a:spLocks/>
          </p:cNvSpPr>
          <p:nvPr/>
        </p:nvSpPr>
        <p:spPr>
          <a:xfrm>
            <a:off x="5203835" y="4600414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omputer generated image of a graph&#10;&#10;AI-generated content may be incorrect.">
            <a:extLst>
              <a:ext uri="{FF2B5EF4-FFF2-40B4-BE49-F238E27FC236}">
                <a16:creationId xmlns:a16="http://schemas.microsoft.com/office/drawing/2014/main" id="{7A2ABA18-DA0E-ADD4-7B98-CF1F20088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39" y="1215343"/>
            <a:ext cx="3717430" cy="3144464"/>
          </a:xfrm>
          <a:prstGeom prst="rect">
            <a:avLst/>
          </a:prstGeom>
        </p:spPr>
      </p:pic>
      <p:pic>
        <p:nvPicPr>
          <p:cNvPr id="7" name="Picture 6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60C6337F-B6CC-AA69-389E-DFDCACEEB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370" y="1222838"/>
            <a:ext cx="3688798" cy="32388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209112-D21E-19D5-326A-B7A679F17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169" y="1222838"/>
            <a:ext cx="3688798" cy="3362446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E1F95BAE-AB3D-EACC-0CC3-746E35182459}"/>
              </a:ext>
            </a:extLst>
          </p:cNvPr>
          <p:cNvSpPr txBox="1">
            <a:spLocks/>
          </p:cNvSpPr>
          <p:nvPr/>
        </p:nvSpPr>
        <p:spPr>
          <a:xfrm>
            <a:off x="9228053" y="4600414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371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7EDDA-95E8-D234-4A9C-6E614655C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A5328C-D23A-CAD4-361C-68B5BD71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47" y="62149"/>
            <a:ext cx="10022305" cy="806116"/>
          </a:xfrm>
        </p:spPr>
        <p:txBody>
          <a:bodyPr>
            <a:normAutofit/>
          </a:bodyPr>
          <a:lstStyle/>
          <a:p>
            <a:pPr algn="ctr"/>
            <a:r>
              <a:rPr lang="en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 </a:t>
            </a:r>
            <a:endParaRPr lang="en-SG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33B4E9E-4214-C03F-2B5F-DCB779732C48}"/>
              </a:ext>
            </a:extLst>
          </p:cNvPr>
          <p:cNvSpPr txBox="1">
            <a:spLocks/>
          </p:cNvSpPr>
          <p:nvPr/>
        </p:nvSpPr>
        <p:spPr>
          <a:xfrm>
            <a:off x="2361237" y="4612471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3C17A9-B24D-5E2E-F494-FCE8949B3AF4}"/>
              </a:ext>
            </a:extLst>
          </p:cNvPr>
          <p:cNvSpPr txBox="1">
            <a:spLocks/>
          </p:cNvSpPr>
          <p:nvPr/>
        </p:nvSpPr>
        <p:spPr>
          <a:xfrm>
            <a:off x="1951257" y="4837469"/>
            <a:ext cx="9341829" cy="1173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Ensemble model decision spaces for the UNSW NB15 dataset; (a) decision space for voting classifier; (b) decision space for Stacking classifier.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EEAB8-0019-9D4E-BF07-93EE04389462}"/>
              </a:ext>
            </a:extLst>
          </p:cNvPr>
          <p:cNvSpPr txBox="1"/>
          <p:nvPr/>
        </p:nvSpPr>
        <p:spPr>
          <a:xfrm>
            <a:off x="8486510" y="6194244"/>
            <a:ext cx="3420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cont’d….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CCC4BD5F-AF6C-00B0-2B90-33F741C0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18CEDAB6-51C1-DC0E-FBFB-33C1CFE8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3070" y="6220703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27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57EC976-ED38-547B-B29A-ACC07095FEA8}"/>
              </a:ext>
            </a:extLst>
          </p:cNvPr>
          <p:cNvSpPr txBox="1">
            <a:spLocks/>
          </p:cNvSpPr>
          <p:nvPr/>
        </p:nvSpPr>
        <p:spPr>
          <a:xfrm>
            <a:off x="8337743" y="4590775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 generated graph&#10;&#10;AI-generated content may be incorrect.">
            <a:extLst>
              <a:ext uri="{FF2B5EF4-FFF2-40B4-BE49-F238E27FC236}">
                <a16:creationId xmlns:a16="http://schemas.microsoft.com/office/drawing/2014/main" id="{1EE3554A-09E0-3167-B134-2F86FDC18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02" y="984718"/>
            <a:ext cx="5522312" cy="3595076"/>
          </a:xfrm>
          <a:prstGeom prst="rect">
            <a:avLst/>
          </a:prstGeom>
        </p:spPr>
      </p:pic>
      <p:pic>
        <p:nvPicPr>
          <p:cNvPr id="8" name="Picture 7" descr="A computer generated image of a map&#10;&#10;AI-generated content may be incorrect.">
            <a:extLst>
              <a:ext uri="{FF2B5EF4-FFF2-40B4-BE49-F238E27FC236}">
                <a16:creationId xmlns:a16="http://schemas.microsoft.com/office/drawing/2014/main" id="{A251A3E9-8AE6-2779-3D68-0284F9129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14" y="984718"/>
            <a:ext cx="5569131" cy="35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45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0941D-33AE-69FD-C0E4-864897DAE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0C6036-5FD3-44BD-56D6-2B05F9A97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79" y="11575"/>
            <a:ext cx="9601200" cy="684787"/>
          </a:xfrm>
        </p:spPr>
        <p:txBody>
          <a:bodyPr>
            <a:normAutofit/>
          </a:bodyPr>
          <a:lstStyle/>
          <a:p>
            <a:pPr algn="ctr"/>
            <a:r>
              <a:rPr lang="en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 </a:t>
            </a:r>
            <a:endParaRPr lang="en-SG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FF6D030-1C16-296C-7B2A-D8C709A65154}"/>
              </a:ext>
            </a:extLst>
          </p:cNvPr>
          <p:cNvSpPr txBox="1">
            <a:spLocks/>
          </p:cNvSpPr>
          <p:nvPr/>
        </p:nvSpPr>
        <p:spPr>
          <a:xfrm>
            <a:off x="1794191" y="5237422"/>
            <a:ext cx="9504870" cy="1482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3D visual representation of the NSL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_KDD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dataset; 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from the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(b)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from the t</a:t>
            </a:r>
            <a:r>
              <a:rPr lang="en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C1A6366-CE5D-ACD0-B696-6DAE1FADA912}"/>
              </a:ext>
            </a:extLst>
          </p:cNvPr>
          <p:cNvSpPr txBox="1">
            <a:spLocks/>
          </p:cNvSpPr>
          <p:nvPr/>
        </p:nvSpPr>
        <p:spPr>
          <a:xfrm>
            <a:off x="3131842" y="5097212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19D8220-A372-C639-FC9F-BD6F0BBFDA9A}"/>
              </a:ext>
            </a:extLst>
          </p:cNvPr>
          <p:cNvSpPr txBox="1">
            <a:spLocks/>
          </p:cNvSpPr>
          <p:nvPr/>
        </p:nvSpPr>
        <p:spPr>
          <a:xfrm>
            <a:off x="8271804" y="5097212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378FE424-94CB-A27A-7CAE-75FF6B15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8E1E9A3B-5A68-07E4-245E-E85A9BB1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28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map of different colored spots&#10;&#10;AI-generated content may be incorrect.">
            <a:extLst>
              <a:ext uri="{FF2B5EF4-FFF2-40B4-BE49-F238E27FC236}">
                <a16:creationId xmlns:a16="http://schemas.microsoft.com/office/drawing/2014/main" id="{85CE8EA9-FB38-CE4F-7959-16DCFE180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66" y="629113"/>
            <a:ext cx="5270173" cy="4517291"/>
          </a:xfrm>
          <a:prstGeom prst="rect">
            <a:avLst/>
          </a:prstGeom>
        </p:spPr>
      </p:pic>
      <p:pic>
        <p:nvPicPr>
          <p:cNvPr id="9" name="Picture 8" descr="A screen shot of a graph&#10;&#10;AI-generated content may be incorrect.">
            <a:extLst>
              <a:ext uri="{FF2B5EF4-FFF2-40B4-BE49-F238E27FC236}">
                <a16:creationId xmlns:a16="http://schemas.microsoft.com/office/drawing/2014/main" id="{43E8C5C8-4551-3A7A-8E01-FC41C664B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739" y="696362"/>
            <a:ext cx="5315319" cy="44975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962142-3281-5B7C-1204-1A43A33771EF}"/>
              </a:ext>
            </a:extLst>
          </p:cNvPr>
          <p:cNvSpPr txBox="1"/>
          <p:nvPr/>
        </p:nvSpPr>
        <p:spPr>
          <a:xfrm>
            <a:off x="8486510" y="6194244"/>
            <a:ext cx="3420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cont’d….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973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94DD0-7847-D2BF-54BE-B270D2CB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57C3F0-6192-8AD9-11C8-F0CBAE598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47" y="84221"/>
            <a:ext cx="10022305" cy="806116"/>
          </a:xfrm>
        </p:spPr>
        <p:txBody>
          <a:bodyPr>
            <a:normAutofit/>
          </a:bodyPr>
          <a:lstStyle/>
          <a:p>
            <a:pPr algn="ctr"/>
            <a:r>
              <a:rPr lang="en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 </a:t>
            </a:r>
            <a:endParaRPr lang="en-SG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61303D2-3ADD-7DFF-0511-4A00AB8EF342}"/>
              </a:ext>
            </a:extLst>
          </p:cNvPr>
          <p:cNvSpPr txBox="1">
            <a:spLocks/>
          </p:cNvSpPr>
          <p:nvPr/>
        </p:nvSpPr>
        <p:spPr>
          <a:xfrm>
            <a:off x="2436641" y="4237068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007741C-AC8F-6607-52D7-F711D90CB6D7}"/>
              </a:ext>
            </a:extLst>
          </p:cNvPr>
          <p:cNvSpPr txBox="1">
            <a:spLocks/>
          </p:cNvSpPr>
          <p:nvPr/>
        </p:nvSpPr>
        <p:spPr>
          <a:xfrm>
            <a:off x="7912504" y="4337657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DE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003657-3F67-4C46-222D-35B675E1894F}"/>
              </a:ext>
            </a:extLst>
          </p:cNvPr>
          <p:cNvSpPr txBox="1">
            <a:spLocks/>
          </p:cNvSpPr>
          <p:nvPr/>
        </p:nvSpPr>
        <p:spPr>
          <a:xfrm>
            <a:off x="1847891" y="4865496"/>
            <a:ext cx="9477650" cy="1228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Clusters from the NSL_KDD Dataset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(a)–(b) a cluster containing Probe 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 training and testing data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DB3AEF-745C-B234-C561-C48FFBD81431}"/>
              </a:ext>
            </a:extLst>
          </p:cNvPr>
          <p:cNvSpPr txBox="1"/>
          <p:nvPr/>
        </p:nvSpPr>
        <p:spPr>
          <a:xfrm>
            <a:off x="8486510" y="6194244"/>
            <a:ext cx="3420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cont’d….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E336ED3C-B6AE-4A18-2FFA-D70A7BBC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02D58E18-E643-B9DC-D419-FB424683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29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 shot of a computer generated image&#10;&#10;AI-generated content may be incorrect.">
            <a:extLst>
              <a:ext uri="{FF2B5EF4-FFF2-40B4-BE49-F238E27FC236}">
                <a16:creationId xmlns:a16="http://schemas.microsoft.com/office/drawing/2014/main" id="{96DB968D-BD42-BC4C-F121-844E1FF08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39" y="1251382"/>
            <a:ext cx="5544547" cy="2721084"/>
          </a:xfrm>
          <a:prstGeom prst="rect">
            <a:avLst/>
          </a:prstGeom>
        </p:spPr>
      </p:pic>
      <p:pic>
        <p:nvPicPr>
          <p:cNvPr id="8" name="Picture 7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8E362E03-E557-3C17-A256-F07B08128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486" y="1251382"/>
            <a:ext cx="5634909" cy="2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46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ACA1FB-A019-3C86-1227-D62F6D59F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31494"/>
            <a:ext cx="10972800" cy="67133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412C41E-2A1E-7D78-491B-40D9A0D48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747" y="1217974"/>
            <a:ext cx="7998106" cy="487852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 Intrusion Detection System (NIDS)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NIDS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Monitors network traffic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Alerts on cyberattacks, helps swift response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Detects complex attack patterns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Visualization Interprets and analyzes decision </a:t>
            </a:r>
            <a:r>
              <a:rPr lang="en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boundaries and misclassifications in intrusion data </a:t>
            </a:r>
            <a:r>
              <a:rPr lang="en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CBADC-3F3F-D233-64BD-6DF66F161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039" y="567160"/>
            <a:ext cx="6023421" cy="530962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BEB966-7C13-516F-0418-41C237888A13}"/>
              </a:ext>
            </a:extLst>
          </p:cNvPr>
          <p:cNvSpPr txBox="1">
            <a:spLocks/>
          </p:cNvSpPr>
          <p:nvPr/>
        </p:nvSpPr>
        <p:spPr>
          <a:xfrm>
            <a:off x="9257334" y="5724264"/>
            <a:ext cx="2592850" cy="469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NIDS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8841667B-58A1-B8A3-F470-0075EB9506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ACEAE51-5DE1-7A44-FFA0-437E5ED01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026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1FB55-55C8-CCD0-9A26-1F4980286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9F88B8-96E3-EDF7-D634-13A7BFE0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47" y="84221"/>
            <a:ext cx="10022305" cy="806116"/>
          </a:xfrm>
        </p:spPr>
        <p:txBody>
          <a:bodyPr>
            <a:normAutofit/>
          </a:bodyPr>
          <a:lstStyle/>
          <a:p>
            <a:pPr algn="ctr"/>
            <a:r>
              <a:rPr lang="en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 </a:t>
            </a:r>
            <a:endParaRPr lang="en-SG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A8A3AA1-3774-024D-2AE9-30921FBF05A0}"/>
              </a:ext>
            </a:extLst>
          </p:cNvPr>
          <p:cNvSpPr txBox="1">
            <a:spLocks/>
          </p:cNvSpPr>
          <p:nvPr/>
        </p:nvSpPr>
        <p:spPr>
          <a:xfrm>
            <a:off x="1627088" y="4217782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299A08E-6D76-7E8B-2FC2-241B13C11C9B}"/>
              </a:ext>
            </a:extLst>
          </p:cNvPr>
          <p:cNvSpPr txBox="1">
            <a:spLocks/>
          </p:cNvSpPr>
          <p:nvPr/>
        </p:nvSpPr>
        <p:spPr>
          <a:xfrm>
            <a:off x="9336341" y="4164987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4F2AD43-1A4C-FBFF-1226-1B6C87D58752}"/>
              </a:ext>
            </a:extLst>
          </p:cNvPr>
          <p:cNvSpPr txBox="1">
            <a:spLocks/>
          </p:cNvSpPr>
          <p:nvPr/>
        </p:nvSpPr>
        <p:spPr>
          <a:xfrm>
            <a:off x="1345142" y="4572810"/>
            <a:ext cx="10561403" cy="1482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Binar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classification decision space of the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NSL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_KDD Dataset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(a)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 of the decision space , (b) decision space for the normal traffic , (c) decision space for the abnormal traffic 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AA1FA-A84B-1C13-082D-5EEAC2758534}"/>
              </a:ext>
            </a:extLst>
          </p:cNvPr>
          <p:cNvSpPr txBox="1"/>
          <p:nvPr/>
        </p:nvSpPr>
        <p:spPr>
          <a:xfrm>
            <a:off x="8486510" y="6194244"/>
            <a:ext cx="3420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cont’d….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A976A4F9-A5EE-2963-B189-D4F5563E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6B51721-9EDB-86FC-E64E-F4D5808C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30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7FEC325-5FD3-CCF8-7E81-B77FE7196A53}"/>
              </a:ext>
            </a:extLst>
          </p:cNvPr>
          <p:cNvSpPr txBox="1">
            <a:spLocks/>
          </p:cNvSpPr>
          <p:nvPr/>
        </p:nvSpPr>
        <p:spPr>
          <a:xfrm>
            <a:off x="5659192" y="4146794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F3DDD36E-0924-68B4-225F-421ECB1AF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39" y="1245688"/>
            <a:ext cx="3729904" cy="2756256"/>
          </a:xfrm>
          <a:prstGeom prst="rect">
            <a:avLst/>
          </a:prstGeom>
        </p:spPr>
      </p:pic>
      <p:pic>
        <p:nvPicPr>
          <p:cNvPr id="15" name="Picture 1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DBD07CA1-0B10-AEF4-12B0-900AA250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00" y="1245688"/>
            <a:ext cx="3729904" cy="2828190"/>
          </a:xfrm>
          <a:prstGeom prst="rect">
            <a:avLst/>
          </a:prstGeom>
        </p:spPr>
      </p:pic>
      <p:pic>
        <p:nvPicPr>
          <p:cNvPr id="20" name="Picture 19" descr="A screen shot of a graph&#10;&#10;AI-generated content may be incorrect.">
            <a:extLst>
              <a:ext uri="{FF2B5EF4-FFF2-40B4-BE49-F238E27FC236}">
                <a16:creationId xmlns:a16="http://schemas.microsoft.com/office/drawing/2014/main" id="{A9A92E58-96D5-C41B-5C93-BD89A41FE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004" y="1200519"/>
            <a:ext cx="3670579" cy="287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61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1F8FA-E914-560D-840C-53A7679EC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ACA0F-30DC-7484-DC3F-6515BFA01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05" y="1042197"/>
            <a:ext cx="11305014" cy="6047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</a:t>
            </a:r>
            <a:r>
              <a:rPr lang="en-DE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Multi-category classification confusion matrix for the NSL KDD dataset.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776CF8-4CFE-6D7D-8395-334E7145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45" y="172183"/>
            <a:ext cx="10022305" cy="806116"/>
          </a:xfrm>
        </p:spPr>
        <p:txBody>
          <a:bodyPr>
            <a:normAutofit/>
          </a:bodyPr>
          <a:lstStyle/>
          <a:p>
            <a:pPr algn="ctr"/>
            <a:r>
              <a:rPr lang="en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 </a:t>
            </a:r>
            <a:endParaRPr lang="en-SG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13809D8-5469-5B70-6E46-993ED19F04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A6E68BC-25FE-0411-17CC-483B2458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31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41C04-AF84-2CF5-98D3-728ADF8E0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327237"/>
              </p:ext>
            </p:extLst>
          </p:nvPr>
        </p:nvGraphicFramePr>
        <p:xfrm>
          <a:off x="844952" y="1646951"/>
          <a:ext cx="11262167" cy="4128943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7777">
                  <a:extLst>
                    <a:ext uri="{9D8B030D-6E8A-4147-A177-3AD203B41FA5}">
                      <a16:colId xmlns:a16="http://schemas.microsoft.com/office/drawing/2014/main" val="1189052977"/>
                    </a:ext>
                  </a:extLst>
                </a:gridCol>
                <a:gridCol w="2207871">
                  <a:extLst>
                    <a:ext uri="{9D8B030D-6E8A-4147-A177-3AD203B41FA5}">
                      <a16:colId xmlns:a16="http://schemas.microsoft.com/office/drawing/2014/main" val="1792595020"/>
                    </a:ext>
                  </a:extLst>
                </a:gridCol>
                <a:gridCol w="1056190">
                  <a:extLst>
                    <a:ext uri="{9D8B030D-6E8A-4147-A177-3AD203B41FA5}">
                      <a16:colId xmlns:a16="http://schemas.microsoft.com/office/drawing/2014/main" val="2951790790"/>
                    </a:ext>
                  </a:extLst>
                </a:gridCol>
                <a:gridCol w="1365813">
                  <a:extLst>
                    <a:ext uri="{9D8B030D-6E8A-4147-A177-3AD203B41FA5}">
                      <a16:colId xmlns:a16="http://schemas.microsoft.com/office/drawing/2014/main" val="2437904034"/>
                    </a:ext>
                  </a:extLst>
                </a:gridCol>
                <a:gridCol w="1215342">
                  <a:extLst>
                    <a:ext uri="{9D8B030D-6E8A-4147-A177-3AD203B41FA5}">
                      <a16:colId xmlns:a16="http://schemas.microsoft.com/office/drawing/2014/main" val="4279109848"/>
                    </a:ext>
                  </a:extLst>
                </a:gridCol>
                <a:gridCol w="1030146">
                  <a:extLst>
                    <a:ext uri="{9D8B030D-6E8A-4147-A177-3AD203B41FA5}">
                      <a16:colId xmlns:a16="http://schemas.microsoft.com/office/drawing/2014/main" val="1989526948"/>
                    </a:ext>
                  </a:extLst>
                </a:gridCol>
                <a:gridCol w="902826">
                  <a:extLst>
                    <a:ext uri="{9D8B030D-6E8A-4147-A177-3AD203B41FA5}">
                      <a16:colId xmlns:a16="http://schemas.microsoft.com/office/drawing/2014/main" val="3508114481"/>
                    </a:ext>
                  </a:extLst>
                </a:gridCol>
                <a:gridCol w="1736202">
                  <a:extLst>
                    <a:ext uri="{9D8B030D-6E8A-4147-A177-3AD203B41FA5}">
                      <a16:colId xmlns:a16="http://schemas.microsoft.com/office/drawing/2014/main" val="1450090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Predicted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7338382"/>
                  </a:ext>
                </a:extLst>
              </a:tr>
              <a:tr h="1172383">
                <a:tc>
                  <a:txBody>
                    <a:bodyPr/>
                    <a:lstStyle/>
                    <a:p>
                      <a:pPr algn="ctr"/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DoS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Normal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Probe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R2L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U2R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Recall</a:t>
                      </a:r>
                      <a:r>
                        <a:rPr lang="en-DE" sz="2600" dirty="0"/>
                        <a:t>(%)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778430"/>
                  </a:ext>
                </a:extLst>
              </a:tr>
              <a:tr h="1216154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Actual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600" dirty="0"/>
                        <a:t>DoS</a:t>
                      </a:r>
                    </a:p>
                    <a:p>
                      <a:pPr algn="ctr"/>
                      <a:r>
                        <a:rPr lang="en-DE" sz="2600" dirty="0"/>
                        <a:t>Normal</a:t>
                      </a:r>
                    </a:p>
                    <a:p>
                      <a:pPr algn="ctr"/>
                      <a:r>
                        <a:rPr lang="en-DE" sz="2600" dirty="0"/>
                        <a:t>Probe </a:t>
                      </a:r>
                    </a:p>
                    <a:p>
                      <a:pPr algn="ctr"/>
                      <a:r>
                        <a:rPr lang="en-DE" sz="2600" dirty="0"/>
                        <a:t>R2L</a:t>
                      </a:r>
                    </a:p>
                    <a:p>
                      <a:pPr algn="ctr"/>
                      <a:r>
                        <a:rPr lang="en-DE" sz="2600" dirty="0"/>
                        <a:t>U2R</a:t>
                      </a:r>
                    </a:p>
                    <a:p>
                      <a:pPr algn="ctr"/>
                      <a:r>
                        <a:rPr lang="en-DE" sz="2600" dirty="0"/>
                        <a:t>Precision(%)</a:t>
                      </a:r>
                      <a:endParaRPr lang="en-DE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7443</a:t>
                      </a:r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173</a:t>
                      </a:r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66</a:t>
                      </a:r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1</a:t>
                      </a:r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0</a:t>
                      </a:r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96.9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627 10972 266 </a:t>
                      </a:r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902 </a:t>
                      </a:r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37</a:t>
                      </a:r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85.7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25 </a:t>
                      </a:r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97 </a:t>
                      </a:r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1825 </a:t>
                      </a:r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49 </a:t>
                      </a:r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1</a:t>
                      </a:r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91.4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 </a:t>
                      </a:r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3 </a:t>
                      </a:r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0 </a:t>
                      </a:r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57</a:t>
                      </a:r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 0</a:t>
                      </a:r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95.0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 </a:t>
                      </a:r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0 </a:t>
                      </a:r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0 </a:t>
                      </a:r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0 </a:t>
                      </a:r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0</a:t>
                      </a:r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0.0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91.9 </a:t>
                      </a:r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97.6 </a:t>
                      </a:r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84.6 </a:t>
                      </a:r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5.6 </a:t>
                      </a:r>
                      <a:endParaRPr lang="en-DE" sz="2600" dirty="0"/>
                    </a:p>
                    <a:p>
                      <a:pPr algn="ctr"/>
                      <a:r>
                        <a:rPr lang="en-US" sz="2600" dirty="0"/>
                        <a:t>0.0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55959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7493709-DED6-BC6F-5757-3A85360CE7B7}"/>
              </a:ext>
            </a:extLst>
          </p:cNvPr>
          <p:cNvSpPr txBox="1"/>
          <p:nvPr/>
        </p:nvSpPr>
        <p:spPr>
          <a:xfrm>
            <a:off x="8486510" y="6194244"/>
            <a:ext cx="3420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cont’d….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563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26B03-8994-2EF4-9951-B3A157FF5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69EB12-0DAF-4EA3-2ADE-431C25496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47" y="62149"/>
            <a:ext cx="10022305" cy="806116"/>
          </a:xfrm>
        </p:spPr>
        <p:txBody>
          <a:bodyPr>
            <a:normAutofit/>
          </a:bodyPr>
          <a:lstStyle/>
          <a:p>
            <a:pPr algn="ctr"/>
            <a:r>
              <a:rPr lang="en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 </a:t>
            </a:r>
            <a:endParaRPr lang="en-SG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EC1C2FA-9B86-751A-EA34-03471D9CBE49}"/>
              </a:ext>
            </a:extLst>
          </p:cNvPr>
          <p:cNvSpPr txBox="1">
            <a:spLocks/>
          </p:cNvSpPr>
          <p:nvPr/>
        </p:nvSpPr>
        <p:spPr>
          <a:xfrm>
            <a:off x="2531098" y="4628505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33F45B-0429-C13E-8D20-14AC9F14ECD5}"/>
              </a:ext>
            </a:extLst>
          </p:cNvPr>
          <p:cNvSpPr txBox="1"/>
          <p:nvPr/>
        </p:nvSpPr>
        <p:spPr>
          <a:xfrm>
            <a:off x="8486510" y="6194244"/>
            <a:ext cx="3420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cont’d….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D466E883-43A9-A1EF-DD30-095D1E8459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2A7A662-5368-86CC-78F1-43D13677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3070" y="6220703"/>
            <a:ext cx="73599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32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79734DDF-F318-148A-F6BF-8101EC49D2AA}"/>
              </a:ext>
            </a:extLst>
          </p:cNvPr>
          <p:cNvSpPr txBox="1">
            <a:spLocks/>
          </p:cNvSpPr>
          <p:nvPr/>
        </p:nvSpPr>
        <p:spPr>
          <a:xfrm>
            <a:off x="5478784" y="4628505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 shot of a computer generated image&#10;&#10;AI-generated content may be incorrect.">
            <a:extLst>
              <a:ext uri="{FF2B5EF4-FFF2-40B4-BE49-F238E27FC236}">
                <a16:creationId xmlns:a16="http://schemas.microsoft.com/office/drawing/2014/main" id="{22206080-A5FC-4801-A4C3-33C7D49C4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40" y="1120165"/>
            <a:ext cx="3771658" cy="3248711"/>
          </a:xfrm>
          <a:prstGeom prst="rect">
            <a:avLst/>
          </a:prstGeom>
        </p:spPr>
      </p:pic>
      <p:pic>
        <p:nvPicPr>
          <p:cNvPr id="8" name="Picture 7" descr="A screen shot of a graph&#10;&#10;AI-generated content may be incorrect.">
            <a:extLst>
              <a:ext uri="{FF2B5EF4-FFF2-40B4-BE49-F238E27FC236}">
                <a16:creationId xmlns:a16="http://schemas.microsoft.com/office/drawing/2014/main" id="{7BA33320-D541-A63D-D881-A973A66A1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598" y="1120165"/>
            <a:ext cx="3518703" cy="324871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8DEA82-8C4C-2DB2-2CD2-B2741E247264}"/>
              </a:ext>
            </a:extLst>
          </p:cNvPr>
          <p:cNvSpPr txBox="1">
            <a:spLocks/>
          </p:cNvSpPr>
          <p:nvPr/>
        </p:nvSpPr>
        <p:spPr>
          <a:xfrm>
            <a:off x="1171177" y="4880405"/>
            <a:ext cx="11201131" cy="119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</a:t>
            </a:r>
            <a:r>
              <a:rPr lang="en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Multi-category classification decision spaces for the 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NSL_KDD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dataset; (a) overview of the decision spaces; (b) decision space for normal traffic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(c) decision space for the probe attacks;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CF356A-8A38-1E9B-67A7-89C0299D5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301" y="1120165"/>
            <a:ext cx="3723244" cy="324871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DAF942D-F7DC-A4E0-84CF-3ADE87924DA6}"/>
              </a:ext>
            </a:extLst>
          </p:cNvPr>
          <p:cNvSpPr txBox="1">
            <a:spLocks/>
          </p:cNvSpPr>
          <p:nvPr/>
        </p:nvSpPr>
        <p:spPr>
          <a:xfrm>
            <a:off x="9430637" y="4628505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591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16664-B6EF-B918-EB1F-AEA17AA92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2484EA-D81C-8F75-D104-A3751370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47" y="62149"/>
            <a:ext cx="10022305" cy="806116"/>
          </a:xfrm>
        </p:spPr>
        <p:txBody>
          <a:bodyPr>
            <a:normAutofit/>
          </a:bodyPr>
          <a:lstStyle/>
          <a:p>
            <a:pPr algn="ctr"/>
            <a:r>
              <a:rPr lang="en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 </a:t>
            </a:r>
            <a:endParaRPr lang="en-SG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A21FFBA-CD5E-E589-CD9E-91F86A2CEC1C}"/>
              </a:ext>
            </a:extLst>
          </p:cNvPr>
          <p:cNvSpPr txBox="1">
            <a:spLocks/>
          </p:cNvSpPr>
          <p:nvPr/>
        </p:nvSpPr>
        <p:spPr>
          <a:xfrm>
            <a:off x="2508140" y="4590775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306DA-99CD-3AFD-63B7-468EB776CB61}"/>
              </a:ext>
            </a:extLst>
          </p:cNvPr>
          <p:cNvSpPr txBox="1">
            <a:spLocks/>
          </p:cNvSpPr>
          <p:nvPr/>
        </p:nvSpPr>
        <p:spPr>
          <a:xfrm>
            <a:off x="1627088" y="4816252"/>
            <a:ext cx="9480064" cy="1173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Base ML model decision spaces for the 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NSL_KDD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dataset; (a) Decision spaces for the Random Forest; (b) decision space for KNN;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4EADC4-86EB-5893-2906-779AF802E699}"/>
              </a:ext>
            </a:extLst>
          </p:cNvPr>
          <p:cNvSpPr txBox="1"/>
          <p:nvPr/>
        </p:nvSpPr>
        <p:spPr>
          <a:xfrm>
            <a:off x="8486510" y="6194244"/>
            <a:ext cx="3420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cont’d….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8468B5D4-554D-8224-2C7A-A0411E75D2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55704243-F4ED-6CFB-EAF2-C632B435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3070" y="6220703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33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6DB5F62-6B9A-99D2-C1F0-8585FA0CACC6}"/>
              </a:ext>
            </a:extLst>
          </p:cNvPr>
          <p:cNvSpPr txBox="1">
            <a:spLocks/>
          </p:cNvSpPr>
          <p:nvPr/>
        </p:nvSpPr>
        <p:spPr>
          <a:xfrm>
            <a:off x="8337743" y="4590775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 generated data&#10;&#10;AI-generated content may be incorrect.">
            <a:extLst>
              <a:ext uri="{FF2B5EF4-FFF2-40B4-BE49-F238E27FC236}">
                <a16:creationId xmlns:a16="http://schemas.microsoft.com/office/drawing/2014/main" id="{FABD1E33-0CCC-0AE5-DF02-206770A5D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48" y="709800"/>
            <a:ext cx="5525783" cy="3929446"/>
          </a:xfrm>
          <a:prstGeom prst="rect">
            <a:avLst/>
          </a:prstGeom>
        </p:spPr>
      </p:pic>
      <p:pic>
        <p:nvPicPr>
          <p:cNvPr id="8" name="Picture 7" descr="A screenshot of a computer generated data&#10;&#10;AI-generated content may be incorrect.">
            <a:extLst>
              <a:ext uri="{FF2B5EF4-FFF2-40B4-BE49-F238E27FC236}">
                <a16:creationId xmlns:a16="http://schemas.microsoft.com/office/drawing/2014/main" id="{098FF392-8FB9-5678-8529-32CBF0CCD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531" y="709800"/>
            <a:ext cx="5525783" cy="392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31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FF13C-B32B-3D7E-0993-C4173F4CA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BD6EB2-FBCF-239F-4DD0-3F2BB7017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47" y="62149"/>
            <a:ext cx="10022305" cy="806116"/>
          </a:xfrm>
        </p:spPr>
        <p:txBody>
          <a:bodyPr>
            <a:normAutofit/>
          </a:bodyPr>
          <a:lstStyle/>
          <a:p>
            <a:pPr algn="ctr"/>
            <a:r>
              <a:rPr lang="en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 </a:t>
            </a:r>
            <a:endParaRPr lang="en-SG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4ABB372-0E84-D16B-8C87-F8775A659DDA}"/>
              </a:ext>
            </a:extLst>
          </p:cNvPr>
          <p:cNvSpPr txBox="1">
            <a:spLocks/>
          </p:cNvSpPr>
          <p:nvPr/>
        </p:nvSpPr>
        <p:spPr>
          <a:xfrm>
            <a:off x="2361237" y="4703939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AE3FAA-824A-4876-50CC-32111104CAFC}"/>
              </a:ext>
            </a:extLst>
          </p:cNvPr>
          <p:cNvSpPr txBox="1">
            <a:spLocks/>
          </p:cNvSpPr>
          <p:nvPr/>
        </p:nvSpPr>
        <p:spPr>
          <a:xfrm>
            <a:off x="1562835" y="4951364"/>
            <a:ext cx="9605689" cy="1173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Ensemble model decision spaces for the NSL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_KDD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dataset; (a) decision space for voting classifier; (b) decision space for Stacking classifier.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AC83A-63CC-9448-266C-A43B685155D3}"/>
              </a:ext>
            </a:extLst>
          </p:cNvPr>
          <p:cNvSpPr txBox="1"/>
          <p:nvPr/>
        </p:nvSpPr>
        <p:spPr>
          <a:xfrm>
            <a:off x="8486510" y="6194244"/>
            <a:ext cx="3420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cont’d….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C980231F-5CE9-F2A3-B107-17A5E33867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1D22893-33D0-219B-4DEB-EC6290A8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3070" y="6220703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34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84CAE36-F62E-FD88-D253-E41BCCCAA64A}"/>
              </a:ext>
            </a:extLst>
          </p:cNvPr>
          <p:cNvSpPr txBox="1">
            <a:spLocks/>
          </p:cNvSpPr>
          <p:nvPr/>
        </p:nvSpPr>
        <p:spPr>
          <a:xfrm>
            <a:off x="8323081" y="4708697"/>
            <a:ext cx="1228571" cy="431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DE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omputer screen shot of a graph&#10;&#10;AI-generated content may be incorrect.">
            <a:extLst>
              <a:ext uri="{FF2B5EF4-FFF2-40B4-BE49-F238E27FC236}">
                <a16:creationId xmlns:a16="http://schemas.microsoft.com/office/drawing/2014/main" id="{EBF11762-AAF3-6698-F2C2-7984F917D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17" y="763768"/>
            <a:ext cx="5433363" cy="3863725"/>
          </a:xfrm>
          <a:prstGeom prst="rect">
            <a:avLst/>
          </a:prstGeom>
        </p:spPr>
      </p:pic>
      <p:pic>
        <p:nvPicPr>
          <p:cNvPr id="15" name="Picture 14" descr="A computer screen shot of a graph&#10;&#10;AI-generated content may be incorrect.">
            <a:extLst>
              <a:ext uri="{FF2B5EF4-FFF2-40B4-BE49-F238E27FC236}">
                <a16:creationId xmlns:a16="http://schemas.microsoft.com/office/drawing/2014/main" id="{3F09E66C-3D1C-BD74-226F-EB593CF7E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06" y="868265"/>
            <a:ext cx="5433363" cy="386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10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614C1-BD84-16A1-22B4-B30A0709C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418" y="38012"/>
            <a:ext cx="10515600" cy="60475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Evaluation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A60A345-AC47-138F-84EA-AC468F3D9B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0340657"/>
              </p:ext>
            </p:extLst>
          </p:nvPr>
        </p:nvGraphicFramePr>
        <p:xfrm>
          <a:off x="892939" y="1040651"/>
          <a:ext cx="11180384" cy="522230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0718">
                  <a:extLst>
                    <a:ext uri="{9D8B030D-6E8A-4147-A177-3AD203B41FA5}">
                      <a16:colId xmlns:a16="http://schemas.microsoft.com/office/drawing/2014/main" val="2442098183"/>
                    </a:ext>
                  </a:extLst>
                </a:gridCol>
                <a:gridCol w="1342663">
                  <a:extLst>
                    <a:ext uri="{9D8B030D-6E8A-4147-A177-3AD203B41FA5}">
                      <a16:colId xmlns:a16="http://schemas.microsoft.com/office/drawing/2014/main" val="3548232185"/>
                    </a:ext>
                  </a:extLst>
                </a:gridCol>
                <a:gridCol w="1018572">
                  <a:extLst>
                    <a:ext uri="{9D8B030D-6E8A-4147-A177-3AD203B41FA5}">
                      <a16:colId xmlns:a16="http://schemas.microsoft.com/office/drawing/2014/main" val="4224017841"/>
                    </a:ext>
                  </a:extLst>
                </a:gridCol>
                <a:gridCol w="1064871">
                  <a:extLst>
                    <a:ext uri="{9D8B030D-6E8A-4147-A177-3AD203B41FA5}">
                      <a16:colId xmlns:a16="http://schemas.microsoft.com/office/drawing/2014/main" val="1494715847"/>
                    </a:ext>
                  </a:extLst>
                </a:gridCol>
                <a:gridCol w="1064871">
                  <a:extLst>
                    <a:ext uri="{9D8B030D-6E8A-4147-A177-3AD203B41FA5}">
                      <a16:colId xmlns:a16="http://schemas.microsoft.com/office/drawing/2014/main" val="2646242846"/>
                    </a:ext>
                  </a:extLst>
                </a:gridCol>
                <a:gridCol w="1169043">
                  <a:extLst>
                    <a:ext uri="{9D8B030D-6E8A-4147-A177-3AD203B41FA5}">
                      <a16:colId xmlns:a16="http://schemas.microsoft.com/office/drawing/2014/main" val="26189611"/>
                    </a:ext>
                  </a:extLst>
                </a:gridCol>
                <a:gridCol w="1006997">
                  <a:extLst>
                    <a:ext uri="{9D8B030D-6E8A-4147-A177-3AD203B41FA5}">
                      <a16:colId xmlns:a16="http://schemas.microsoft.com/office/drawing/2014/main" val="778476976"/>
                    </a:ext>
                  </a:extLst>
                </a:gridCol>
                <a:gridCol w="1006998">
                  <a:extLst>
                    <a:ext uri="{9D8B030D-6E8A-4147-A177-3AD203B41FA5}">
                      <a16:colId xmlns:a16="http://schemas.microsoft.com/office/drawing/2014/main" val="4003034484"/>
                    </a:ext>
                  </a:extLst>
                </a:gridCol>
                <a:gridCol w="902825">
                  <a:extLst>
                    <a:ext uri="{9D8B030D-6E8A-4147-A177-3AD203B41FA5}">
                      <a16:colId xmlns:a16="http://schemas.microsoft.com/office/drawing/2014/main" val="3376634326"/>
                    </a:ext>
                  </a:extLst>
                </a:gridCol>
                <a:gridCol w="902826">
                  <a:extLst>
                    <a:ext uri="{9D8B030D-6E8A-4147-A177-3AD203B41FA5}">
                      <a16:colId xmlns:a16="http://schemas.microsoft.com/office/drawing/2014/main" val="181850531"/>
                    </a:ext>
                  </a:extLst>
                </a:gridCol>
              </a:tblGrid>
              <a:tr h="432925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 Model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</a:t>
                      </a:r>
                      <a:r>
                        <a:rPr lang="en-DE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UNSW</a:t>
                      </a:r>
                      <a:r>
                        <a:rPr lang="en-DE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NB15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NSL</a:t>
                      </a:r>
                      <a:r>
                        <a:rPr lang="en-DE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KDD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041968"/>
                  </a:ext>
                </a:extLst>
              </a:tr>
              <a:tr h="61138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</a:t>
                      </a:r>
                      <a:r>
                        <a:rPr lang="en-DE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</a:t>
                      </a:r>
                      <a:r>
                        <a:rPr lang="en-DE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</a:t>
                      </a:r>
                      <a:r>
                        <a:rPr lang="en-DE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</a:t>
                      </a:r>
                      <a:r>
                        <a:rPr lang="en-DE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</a:t>
                      </a:r>
                      <a:r>
                        <a:rPr lang="en-DE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</a:t>
                      </a:r>
                      <a:r>
                        <a:rPr lang="en-DE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</a:t>
                      </a:r>
                      <a:r>
                        <a:rPr lang="en-DE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</a:t>
                      </a:r>
                      <a:r>
                        <a:rPr lang="en-DE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255361"/>
                  </a:ext>
                </a:extLst>
              </a:tr>
              <a:tr h="39134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AdaBoosting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PCA</a:t>
                      </a:r>
                      <a:r>
                        <a:rPr lang="en-DE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LDA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98.959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99.330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98.612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86.063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62.861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018843"/>
                  </a:ext>
                </a:extLst>
              </a:tr>
              <a:tr h="474444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Classifier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PCA</a:t>
                      </a:r>
                      <a:r>
                        <a:rPr lang="en-DE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LDA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98.959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99.338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98.612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88.303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54.415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453939"/>
                  </a:ext>
                </a:extLst>
              </a:tr>
              <a:tr h="45337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CatBoosting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PCA</a:t>
                      </a:r>
                      <a:r>
                        <a:rPr lang="en-DE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LDA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99.987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99.986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99.980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99.991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88.267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55.237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54.504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74.071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847847"/>
                  </a:ext>
                </a:extLst>
              </a:tr>
              <a:tr h="409953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Gradient Boosting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99.088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98.959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99.330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98.612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91.812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64.716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60.998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91.538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904892"/>
                  </a:ext>
                </a:extLst>
              </a:tr>
              <a:tr h="34936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KNN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PCA</a:t>
                      </a:r>
                      <a:r>
                        <a:rPr lang="en-DE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LDA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69.935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64.722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95.183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009971"/>
                  </a:ext>
                </a:extLst>
              </a:tr>
              <a:tr h="41398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99.145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99.451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98.856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70.735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65.054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95.808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50102"/>
                  </a:ext>
                </a:extLst>
              </a:tr>
              <a:tr h="34936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99.424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99.341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99.577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99.114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90.033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56.825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55.955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73.791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805654"/>
                  </a:ext>
                </a:extLst>
              </a:tr>
              <a:tr h="43278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XGBoosting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PCA</a:t>
                      </a:r>
                      <a:r>
                        <a:rPr lang="en-DE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LDA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99.968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99.977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99.950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70.105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64.695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94.201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630656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5F2C11-AB68-A0CF-54DD-6831958A6D63}"/>
              </a:ext>
            </a:extLst>
          </p:cNvPr>
          <p:cNvSpPr txBox="1">
            <a:spLocks/>
          </p:cNvSpPr>
          <p:nvPr/>
        </p:nvSpPr>
        <p:spPr>
          <a:xfrm>
            <a:off x="772026" y="595046"/>
            <a:ext cx="11686979" cy="6047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</a:t>
            </a:r>
            <a:r>
              <a:rPr lang="en-DE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Evaluation Metrics Across Two Datasets (UNSW-NB15 and NSL-KDD)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EB2AB460-A74D-9EF4-35C5-E9BCB313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77D8AA5-1916-36C0-FC7C-A6014302F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35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807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67CE66A-C6A1-A704-F8B2-577545F341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8899190"/>
              </p:ext>
            </p:extLst>
          </p:nvPr>
        </p:nvGraphicFramePr>
        <p:xfrm>
          <a:off x="884257" y="851825"/>
          <a:ext cx="10596140" cy="55473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18489">
                  <a:extLst>
                    <a:ext uri="{9D8B030D-6E8A-4147-A177-3AD203B41FA5}">
                      <a16:colId xmlns:a16="http://schemas.microsoft.com/office/drawing/2014/main" val="2978541752"/>
                    </a:ext>
                  </a:extLst>
                </a:gridCol>
                <a:gridCol w="1990846">
                  <a:extLst>
                    <a:ext uri="{9D8B030D-6E8A-4147-A177-3AD203B41FA5}">
                      <a16:colId xmlns:a16="http://schemas.microsoft.com/office/drawing/2014/main" val="2848761696"/>
                    </a:ext>
                  </a:extLst>
                </a:gridCol>
                <a:gridCol w="2122266">
                  <a:extLst>
                    <a:ext uri="{9D8B030D-6E8A-4147-A177-3AD203B41FA5}">
                      <a16:colId xmlns:a16="http://schemas.microsoft.com/office/drawing/2014/main" val="745037626"/>
                    </a:ext>
                  </a:extLst>
                </a:gridCol>
                <a:gridCol w="2264539">
                  <a:extLst>
                    <a:ext uri="{9D8B030D-6E8A-4147-A177-3AD203B41FA5}">
                      <a16:colId xmlns:a16="http://schemas.microsoft.com/office/drawing/2014/main" val="4099738582"/>
                    </a:ext>
                  </a:extLst>
                </a:gridCol>
              </a:tblGrid>
              <a:tr h="38253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 &amp;Ensemble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UNSW</a:t>
                      </a:r>
                      <a:r>
                        <a:rPr lang="en-DE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NB15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NSL</a:t>
                      </a:r>
                      <a:r>
                        <a:rPr lang="en-DE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KDD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NSL</a:t>
                      </a:r>
                      <a:r>
                        <a:rPr lang="en-DE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KDD Merge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661122"/>
                  </a:ext>
                </a:extLst>
              </a:tr>
              <a:tr h="382537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AdaBoosting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99.088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86.063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90.282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547758"/>
                  </a:ext>
                </a:extLst>
              </a:tr>
              <a:tr h="38253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99.088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88.303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94.676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86513"/>
                  </a:ext>
                </a:extLst>
              </a:tr>
              <a:tr h="382537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CatBoosting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88.267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127019"/>
                  </a:ext>
                </a:extLst>
              </a:tr>
              <a:tr h="38253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99.088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882658"/>
                  </a:ext>
                </a:extLst>
              </a:tr>
              <a:tr h="38253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 Nearest Neighbors (KNN)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91.443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99.737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010675"/>
                  </a:ext>
                </a:extLst>
              </a:tr>
              <a:tr h="38253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99.252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91.789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991859"/>
                  </a:ext>
                </a:extLst>
              </a:tr>
              <a:tr h="388782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 Vector Machine (SVM)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99.424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98.709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73018"/>
                  </a:ext>
                </a:extLst>
              </a:tr>
              <a:tr h="382537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XGBoosting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92.184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99.789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613667"/>
                  </a:ext>
                </a:extLst>
              </a:tr>
              <a:tr h="38253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Voting Classifier (Hard)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277395"/>
                  </a:ext>
                </a:extLst>
              </a:tr>
              <a:tr h="38253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Voting Classifier (Soft)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950780"/>
                  </a:ext>
                </a:extLst>
              </a:tr>
              <a:tr h="38253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Voting Classifier (Weighted-Hard)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416439"/>
                  </a:ext>
                </a:extLst>
              </a:tr>
              <a:tr h="38253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Voting Classifier (Weighted-Soft)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78436"/>
                  </a:ext>
                </a:extLst>
              </a:tr>
              <a:tr h="38253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Stacking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96071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0D840B0E-D041-BA13-BE9A-B0899E5C9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27" y="-153773"/>
            <a:ext cx="10515600" cy="83783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Evaluation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5A920E-D215-D16B-51D0-029DF75FC001}"/>
              </a:ext>
            </a:extLst>
          </p:cNvPr>
          <p:cNvSpPr txBox="1">
            <a:spLocks/>
          </p:cNvSpPr>
          <p:nvPr/>
        </p:nvSpPr>
        <p:spPr>
          <a:xfrm>
            <a:off x="751873" y="414460"/>
            <a:ext cx="10863806" cy="837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7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Accuracy (%) of 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Models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Ensemble Models on 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5">
            <a:extLst>
              <a:ext uri="{FF2B5EF4-FFF2-40B4-BE49-F238E27FC236}">
                <a16:creationId xmlns:a16="http://schemas.microsoft.com/office/drawing/2014/main" id="{2A6EFEE2-9DA2-F665-9286-21C84EF357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527" y="6354893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F97FE3EB-D3B8-95A6-AAEF-0CD25466C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56589" y="6344290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36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542352-FACF-9C07-C29F-203B9699A8A1}"/>
              </a:ext>
            </a:extLst>
          </p:cNvPr>
          <p:cNvSpPr txBox="1"/>
          <p:nvPr/>
        </p:nvSpPr>
        <p:spPr>
          <a:xfrm>
            <a:off x="8771965" y="6422335"/>
            <a:ext cx="3420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evaluation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cont’d….</a:t>
            </a:r>
            <a:endParaRPr lang="en-S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510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872AC460-C93B-0135-D133-568E9FF947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-125227"/>
            <a:ext cx="9601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Gantt Chart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14D9F4-2D7B-9A3F-0310-D5C53759FF2A}"/>
              </a:ext>
            </a:extLst>
          </p:cNvPr>
          <p:cNvSpPr txBox="1"/>
          <p:nvPr/>
        </p:nvSpPr>
        <p:spPr>
          <a:xfrm>
            <a:off x="2543165" y="5945952"/>
            <a:ext cx="75482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Fig.  </a:t>
            </a:r>
            <a:r>
              <a:rPr kumimoji="0" lang="en-DE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kumimoji="0" lang="en-DE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 plan shows in Gantt chart</a:t>
            </a:r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96251DFB-B3EF-4867-C422-F7519EC99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7EE26964-5297-0EE5-B529-12C9ABC11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17306" y="6196032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37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912F4A-4521-0A25-7B27-5A13DA79B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17" y="617766"/>
            <a:ext cx="9380436" cy="535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22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29A57-84C4-DB1C-23F8-4FD37D539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413B43E-DD73-0E74-34B2-504277BF0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606"/>
            <a:ext cx="10515600" cy="72792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3B08CF-60C0-E7CB-D19D-8EFE1B391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252331"/>
            <a:ext cx="6212531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iterature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review and dataset analysis.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reprocessing</a:t>
            </a:r>
            <a:endParaRPr lang="en-DE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ipeline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 </a:t>
            </a:r>
            <a:endParaRPr lang="en-DE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valuation metrics.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nteractive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3D visualization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Thesis writing.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9663AD6-20C8-1537-8069-062A6D479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551" y="2390557"/>
            <a:ext cx="2872902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Jamal Hossain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A7BF2D4D-404E-E9FA-C0CB-0E329FF7C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5C69A7BB-6545-6F29-73E6-6D8FEB26F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38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11F35D-1450-BD4B-D315-B15674BA0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346" y="697786"/>
            <a:ext cx="10904263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PCA + LDA for improved class separability.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Ensemble Learning to reduce overfitting.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Interactive 3D Visualization for real-time exploration</a:t>
            </a:r>
            <a:endParaRPr kumimoji="0" lang="en-DE" altLang="en-US" sz="2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285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E1535-5C7D-1E55-5D13-0BE6D655C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2B6C095-EA05-3E1F-8E28-70D66D5EE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711" y="738361"/>
            <a:ext cx="9601200" cy="84406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en-SG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6207C-577D-1612-1E4E-252D7CD57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766" y="2136338"/>
            <a:ext cx="10139423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on more Real-World Datasets (IoT,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CICIDS) with Autoencoders .</a:t>
            </a:r>
            <a:endParaRPr lang="en-DE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DE" altLang="en-US" sz="2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DE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4FEE3D12-0A25-41F5-D2CB-B8CBA67E6D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2DFD7-BF58-14F3-0593-D01186803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39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519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4C28DF-616F-A7EB-7944-223969912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04" y="162046"/>
            <a:ext cx="11320039" cy="662198"/>
          </a:xfrm>
        </p:spPr>
        <p:txBody>
          <a:bodyPr>
            <a:normAutofit/>
          </a:bodyPr>
          <a:lstStyle/>
          <a:p>
            <a:pPr algn="ctr"/>
            <a:r>
              <a:rPr lang="en-US" sz="40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en-SG" b="1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B44FC0-698B-6077-CB73-5253B0AD6217}"/>
              </a:ext>
            </a:extLst>
          </p:cNvPr>
          <p:cNvSpPr txBox="1">
            <a:spLocks/>
          </p:cNvSpPr>
          <p:nvPr/>
        </p:nvSpPr>
        <p:spPr>
          <a:xfrm>
            <a:off x="776506" y="493145"/>
            <a:ext cx="10315270" cy="6113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SG" sz="2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 1</a:t>
            </a:r>
            <a:r>
              <a:rPr lang="en-SG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Comparison between the related works and the proposed scheme</a:t>
            </a:r>
            <a:endParaRPr lang="en-SG" sz="2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6701BE2D-3B4F-273E-63C8-B83622E8FE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5307458"/>
              </p:ext>
            </p:extLst>
          </p:nvPr>
        </p:nvGraphicFramePr>
        <p:xfrm>
          <a:off x="914400" y="1109343"/>
          <a:ext cx="11053821" cy="50211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35797">
                  <a:extLst>
                    <a:ext uri="{9D8B030D-6E8A-4147-A177-3AD203B41FA5}">
                      <a16:colId xmlns:a16="http://schemas.microsoft.com/office/drawing/2014/main" val="2179149536"/>
                    </a:ext>
                  </a:extLst>
                </a:gridCol>
                <a:gridCol w="2141315">
                  <a:extLst>
                    <a:ext uri="{9D8B030D-6E8A-4147-A177-3AD203B41FA5}">
                      <a16:colId xmlns:a16="http://schemas.microsoft.com/office/drawing/2014/main" val="4191320135"/>
                    </a:ext>
                  </a:extLst>
                </a:gridCol>
                <a:gridCol w="2280213">
                  <a:extLst>
                    <a:ext uri="{9D8B030D-6E8A-4147-A177-3AD203B41FA5}">
                      <a16:colId xmlns:a16="http://schemas.microsoft.com/office/drawing/2014/main" val="4098647910"/>
                    </a:ext>
                  </a:extLst>
                </a:gridCol>
                <a:gridCol w="2476982">
                  <a:extLst>
                    <a:ext uri="{9D8B030D-6E8A-4147-A177-3AD203B41FA5}">
                      <a16:colId xmlns:a16="http://schemas.microsoft.com/office/drawing/2014/main" val="2434349256"/>
                    </a:ext>
                  </a:extLst>
                </a:gridCol>
                <a:gridCol w="1319514">
                  <a:extLst>
                    <a:ext uri="{9D8B030D-6E8A-4147-A177-3AD203B41FA5}">
                      <a16:colId xmlns:a16="http://schemas.microsoft.com/office/drawing/2014/main" val="2056079451"/>
                    </a:ext>
                  </a:extLst>
                </a:gridCol>
              </a:tblGrid>
              <a:tr h="100711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 Reduction Technique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Visualization Technique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58509"/>
                  </a:ext>
                </a:extLst>
              </a:tr>
              <a:tr h="69340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Zong et al. [1]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NSL-KDD,</a:t>
                      </a:r>
                    </a:p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UNSW-NB15</a:t>
                      </a:r>
                    </a:p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097529"/>
                  </a:ext>
                </a:extLst>
              </a:tr>
              <a:tr h="4413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Bulavas</a:t>
                      </a: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[2]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NSL-KDD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283579"/>
                  </a:ext>
                </a:extLst>
              </a:tr>
              <a:tr h="4413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Tauscher et al. [3]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NSL-KDD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DT,RF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7151538"/>
                  </a:ext>
                </a:extLst>
              </a:tr>
              <a:tr h="4413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Ruan et al. [4]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KDD99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PCA,MDS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718951"/>
                  </a:ext>
                </a:extLst>
              </a:tr>
              <a:tr h="4413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Sangkatsanee</a:t>
                      </a: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 [5]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RLD09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DT,NBNN,NB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4971814"/>
                  </a:ext>
                </a:extLst>
              </a:tr>
              <a:tr h="4413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Liu et al. [6]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KDD99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t-SNE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CNN,SVM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4893568"/>
                  </a:ext>
                </a:extLst>
              </a:tr>
              <a:tr h="80172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NSL-KDD,</a:t>
                      </a:r>
                    </a:p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UNSW-NB15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PCA</a:t>
                      </a:r>
                      <a:r>
                        <a:rPr lang="en-DE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LDA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 Classifiers , Ensemble Classifiers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764637"/>
                  </a:ext>
                </a:extLst>
              </a:tr>
            </a:tbl>
          </a:graphicData>
        </a:graphic>
      </p:graphicFrame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E7DE33B2-6EDE-3FE9-287D-96681AFBAC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667E75-F4FA-FE20-5C0F-D3A7D9AA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596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063286-01A8-4406-9806-80E35606B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06"/>
            <a:ext cx="10515600" cy="88494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SG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04FCF408-79DC-2D7E-C58C-C9F01A2875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8ED782F-B811-F479-1F4A-14C459286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40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6FCB4D7-39AA-0E3C-14BE-74D6DD7FE2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11331" y="1018630"/>
            <a:ext cx="10764983" cy="3540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3D Visualization reveals ML misclassifications in NIDS.</a:t>
            </a:r>
            <a:endParaRPr lang="en-DE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+LDA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machine learning classification and 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Integration enhances classification clarity.</a:t>
            </a:r>
            <a:endParaRPr lang="en-DE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 &amp; Interpretability beyond traditional metrics.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039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8E558C-1947-7E2C-0EA5-E010DA89C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1210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BB0DA-8ADE-FF86-A2DC-1F2013824AC8}"/>
              </a:ext>
            </a:extLst>
          </p:cNvPr>
          <p:cNvSpPr txBox="1"/>
          <p:nvPr/>
        </p:nvSpPr>
        <p:spPr>
          <a:xfrm>
            <a:off x="1432437" y="1548819"/>
            <a:ext cx="104355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 sz="1600" dirty="0"/>
          </a:p>
          <a:p>
            <a:pPr marL="0" indent="0">
              <a:buNone/>
            </a:pPr>
            <a:endParaRPr lang="en-SG" sz="1600" dirty="0"/>
          </a:p>
        </p:txBody>
      </p:sp>
      <p:sp>
        <p:nvSpPr>
          <p:cNvPr id="2" name="Date Placeholder 5">
            <a:extLst>
              <a:ext uri="{FF2B5EF4-FFF2-40B4-BE49-F238E27FC236}">
                <a16:creationId xmlns:a16="http://schemas.microsoft.com/office/drawing/2014/main" id="{E889C105-E5C1-1FFC-3954-825580A3F4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89411E8-0D99-986C-29FE-061E2BAB2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41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9D0DC-7363-0396-F74D-DEDB80360967}"/>
              </a:ext>
            </a:extLst>
          </p:cNvPr>
          <p:cNvSpPr txBox="1"/>
          <p:nvPr/>
        </p:nvSpPr>
        <p:spPr>
          <a:xfrm>
            <a:off x="892939" y="497428"/>
            <a:ext cx="11465382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W. Zong, Y.-W. Chow, and W. Susilo, “Interactive three-</a:t>
            </a:r>
            <a:r>
              <a:rPr lang="en-D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 </a:t>
            </a:r>
            <a:r>
              <a:rPr lang="en-D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network intrusion detection data for machine learning,” Future Generation Computer Systems, vol. 102, pp. 292–306, 2020.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10.1016/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j.future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2019.07.045</a:t>
            </a:r>
            <a:endParaRPr lang="en-DE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SG" sz="17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Bulavas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“Investigation of network intrusion detection using data visualization methods,” in Proceedings of the IEEE, IEEE, 2018, 978-1-7281-0098 2/18/$31.00.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10.1109/IV.2018.00078</a:t>
            </a:r>
            <a:endParaRPr lang="en-DE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DE" sz="17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Z. Tauscher, Y. Jiang, K. Zhang, J. Wang, and H. Song, “Learning to detect: A data-driven approach for network intrusion detection,”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</a:t>
            </a:r>
            <a:r>
              <a:rPr lang="en-D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doi.org/10.48550/arXiv.2108.08394</a:t>
            </a:r>
            <a:endParaRPr lang="en-DE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SG" sz="17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Z. Ruan, Y. Miao, L. Pan, N. Patterson, and J. Zhang, “Visualization of big data security: A case study on the kdd99 cup dataset,” Digital Communications and Networks</a:t>
            </a:r>
            <a:r>
              <a:rPr lang="en-DE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10.1016/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j.dcan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2017.07.004</a:t>
            </a:r>
            <a:endParaRPr lang="en-DE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SG" sz="17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Sangkatsanee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Ngan, W. Ooi, and B. Wee, “Real-time intrusion detection system for wireless sensor networks,” IEEE, 2011, pp. 1 5.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10.1109/ICCCE.2011.6033903</a:t>
            </a:r>
          </a:p>
          <a:p>
            <a:pPr marL="342900" indent="-342900">
              <a:buFont typeface="+mj-lt"/>
              <a:buAutoNum type="arabicPeriod"/>
            </a:pPr>
            <a:endParaRPr lang="en-DE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Liu, X. Wang, M. Liu, and J. Zhu, “Towards better analysis of machine learning models: A visual analytics perspective,” Visual Informatics, vol. 1, no. 1, pp. 48–56, 2017.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10.1016/j.visinf.2017.01.006</a:t>
            </a:r>
          </a:p>
          <a:p>
            <a:pPr marL="342900" indent="-342900">
              <a:buFont typeface="+mj-lt"/>
              <a:buAutoNum type="arabicPeriod"/>
            </a:pP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Unsw-nb15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dataset,https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://www.unsw.adfa.edu.au/unsw-canberra-cyber/cybersecurity/ADFA NB15-Datasets/.</a:t>
            </a:r>
          </a:p>
          <a:p>
            <a:pPr marL="342900" indent="-342900">
              <a:buFont typeface="+mj-lt"/>
              <a:buAutoNum type="arabicPeriod"/>
            </a:pP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Nsl-kdd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dataset, https://www.unb.ca/cic/datasets/nsl.html.</a:t>
            </a:r>
          </a:p>
          <a:p>
            <a:pPr marL="342900" indent="-342900">
              <a:buFont typeface="+mj-lt"/>
              <a:buAutoNum type="arabicPeriod"/>
            </a:pPr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913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A8893B-02A6-BAD7-53A3-63FBB703D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68605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Any Queries?</a:t>
            </a:r>
            <a:endParaRPr lang="en-SG" sz="6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5">
            <a:extLst>
              <a:ext uri="{FF2B5EF4-FFF2-40B4-BE49-F238E27FC236}">
                <a16:creationId xmlns:a16="http://schemas.microsoft.com/office/drawing/2014/main" id="{1B5D035F-9125-52D1-9D59-7BE8205CC5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CEA36FE-B936-A504-CD98-3F711DA73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42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80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E6E38F5-4181-5EDB-4571-EC7680CF7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68605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Thank You</a:t>
            </a:r>
            <a:endParaRPr lang="en-SG" sz="6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5">
            <a:extLst>
              <a:ext uri="{FF2B5EF4-FFF2-40B4-BE49-F238E27FC236}">
                <a16:creationId xmlns:a16="http://schemas.microsoft.com/office/drawing/2014/main" id="{32EAECC1-29B8-DCF3-C290-FAC08C2E70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BEDB5B7-D444-350D-F4A7-B537DAF76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43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84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ABAD9F-ED35-A4CD-CB64-85529F6CD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726" y="324092"/>
            <a:ext cx="11088547" cy="67133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Gaps</a:t>
            </a:r>
            <a:endParaRPr lang="en-SG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EAD701-257C-011B-6864-0A43D5A24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30" y="1762830"/>
            <a:ext cx="9601200" cy="252211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ML-based NIDS lack interpretability and fail to explain misclassifications 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[1], [4]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methods use static 2D visualizations, limited insight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[2]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interactive 3D framework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AAD0C45-D1BB-617C-348F-141376D45E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7F1A740-82C6-AE8A-E27E-D9B678E55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070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493562-9175-0EB7-AB4D-92F37764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28" y="326983"/>
            <a:ext cx="11485944" cy="714738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4DD7DB-990D-60C5-4771-59371D5F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621" y="1961662"/>
            <a:ext cx="7692863" cy="243671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Box problem and Metric Limitation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Visualization Framework</a:t>
            </a:r>
            <a:endParaRPr lang="en-DE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Behavior Insight  and Improved Reliability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DA4926-A900-6E4A-F5E4-E831A7439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3B3D71-EE42-69C4-E1A8-51E939D2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565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4989B-F853-3BAB-0B6F-6666A015A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12162B-98A5-D25B-99AE-4739EB9B7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24" y="409695"/>
            <a:ext cx="10903352" cy="73619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ABC8D8-63AC-E3C9-2912-D7EB9DB99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413" y="1972287"/>
            <a:ext cx="6306514" cy="240753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Misclassification in ML-based NIDS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[1] 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Insight in Existing Approaches</a:t>
            </a:r>
            <a:endParaRPr lang="en-DE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Interpretability</a:t>
            </a:r>
            <a:endParaRPr lang="en-US" sz="26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SG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AEFF6F0-35C4-839A-2AB3-2DFB32B2D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D77E374-6E7C-D148-BA27-DF48BE87E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2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</a:t>
            </a:fld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10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BD12EB-875C-2FA9-D09A-B3B4BDC5A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57" y="351823"/>
            <a:ext cx="10590836" cy="828796"/>
          </a:xfrm>
        </p:spPr>
        <p:txBody>
          <a:bodyPr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516436-0ED5-3489-40A4-4F03E96E3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232" y="1502900"/>
            <a:ext cx="10590836" cy="308827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an interactive 3D visualization framework</a:t>
            </a:r>
            <a:endParaRPr lang="en-DE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enhance the interpretability of ML-based NIDS</a:t>
            </a:r>
            <a:endParaRPr lang="en-DE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evaluate the system’s effectiveness by applying PCA and LDA for dimensionality reduction using real-world datasets like NSL-KDD and UNSW-NB15.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154AAF-2517-67A6-1685-1F908D04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042F0F7-0C71-E04E-BC87-A2D482F9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</a:t>
            </a:fld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786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68DB76A-9D34-848C-6702-B11827584A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2824" y="232847"/>
            <a:ext cx="10301469" cy="9378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Required Tools</a:t>
            </a:r>
            <a:endParaRPr lang="en-SG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621C0C-FAA8-82C8-2C73-A9826E1E10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5379" y="1170706"/>
            <a:ext cx="4948179" cy="63877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Tools:</a:t>
            </a:r>
            <a:endParaRPr lang="en-SG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A0C24E-6FBD-3D75-773B-FE410E1843EA}"/>
              </a:ext>
            </a:extLst>
          </p:cNvPr>
          <p:cNvSpPr txBox="1">
            <a:spLocks/>
          </p:cNvSpPr>
          <p:nvPr/>
        </p:nvSpPr>
        <p:spPr>
          <a:xfrm>
            <a:off x="1450695" y="1809485"/>
            <a:ext cx="9375497" cy="15008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: Python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 : NumPy , Pandas , Scikit-learn ,</a:t>
            </a:r>
            <a:r>
              <a:rPr lang="en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en-SG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BA76A3-9A26-6A13-AF0D-5A9EFCDDD6CB}"/>
              </a:ext>
            </a:extLst>
          </p:cNvPr>
          <p:cNvSpPr txBox="1">
            <a:spLocks/>
          </p:cNvSpPr>
          <p:nvPr/>
        </p:nvSpPr>
        <p:spPr>
          <a:xfrm>
            <a:off x="1105379" y="2932971"/>
            <a:ext cx="10504427" cy="6387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and Dimensionality Reduction: </a:t>
            </a:r>
            <a:endParaRPr lang="en-SG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269138-1689-E812-0352-2DDD83945886}"/>
              </a:ext>
            </a:extLst>
          </p:cNvPr>
          <p:cNvSpPr txBox="1">
            <a:spLocks/>
          </p:cNvSpPr>
          <p:nvPr/>
        </p:nvSpPr>
        <p:spPr>
          <a:xfrm>
            <a:off x="1450696" y="3571750"/>
            <a:ext cx="8214166" cy="525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Classifier, Ensemble classifier and PCA , </a:t>
            </a:r>
            <a:r>
              <a:rPr lang="en-DE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SG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AB8B93B7-81ED-87C5-C6E6-33549A01B9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2939" y="6194244"/>
            <a:ext cx="1468298" cy="525421"/>
          </a:xfrm>
        </p:spPr>
        <p:txBody>
          <a:bodyPr/>
          <a:lstStyle/>
          <a:p>
            <a:fld id="{C14A1798-B586-47DD-8B95-FB72B2093A2A}" type="datetime1">
              <a:rPr lang="en-US" sz="1600" smtClean="0"/>
              <a:t>1/11/2026</a:t>
            </a:fld>
            <a:endParaRPr lang="en-US" sz="1600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30CB896-0499-B5C6-4F01-73234D487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4805" y="6194244"/>
            <a:ext cx="678673" cy="525421"/>
          </a:xfrm>
        </p:spPr>
        <p:txBody>
          <a:bodyPr/>
          <a:lstStyle/>
          <a:p>
            <a:pPr algn="ctr"/>
            <a:fld id="{69E57DC2-970A-4B3E-BB1C-7A09969E49DF}" type="slidenum"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</a:t>
            </a:fld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79E336D-5C48-4C0C-2CE3-62D38D95AFAE}"/>
              </a:ext>
            </a:extLst>
          </p:cNvPr>
          <p:cNvSpPr txBox="1">
            <a:spLocks/>
          </p:cNvSpPr>
          <p:nvPr/>
        </p:nvSpPr>
        <p:spPr>
          <a:xfrm>
            <a:off x="1043475" y="4237053"/>
            <a:ext cx="5230003" cy="1096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Tools:</a:t>
            </a:r>
            <a:endParaRPr lang="en-SG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784F3A2-63AF-21E6-8A5B-97BD156B3CFC}"/>
              </a:ext>
            </a:extLst>
          </p:cNvPr>
          <p:cNvSpPr txBox="1">
            <a:spLocks/>
          </p:cNvSpPr>
          <p:nvPr/>
        </p:nvSpPr>
        <p:spPr>
          <a:xfrm>
            <a:off x="1450695" y="4973275"/>
            <a:ext cx="6258044" cy="79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webGL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Grapics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05890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Gradient</Template>
  <TotalTime>5390</TotalTime>
  <Words>2769</Words>
  <Application>Microsoft Office PowerPoint</Application>
  <PresentationFormat>Widescreen</PresentationFormat>
  <Paragraphs>654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Aptos</vt:lpstr>
      <vt:lpstr>Arial</vt:lpstr>
      <vt:lpstr>Calibri</vt:lpstr>
      <vt:lpstr>Cambria</vt:lpstr>
      <vt:lpstr>Cambria Math</vt:lpstr>
      <vt:lpstr>Franklin Gothic Book</vt:lpstr>
      <vt:lpstr>Times New Roman</vt:lpstr>
      <vt:lpstr>Univers</vt:lpstr>
      <vt:lpstr>Wingdings</vt:lpstr>
      <vt:lpstr>GradientVTI</vt:lpstr>
      <vt:lpstr>Interactive 3D Visualization Framework for Machine Learning-Based Network Intrusion Detection Systems</vt:lpstr>
      <vt:lpstr>Outlines</vt:lpstr>
      <vt:lpstr>Introduction</vt:lpstr>
      <vt:lpstr>Related Work</vt:lpstr>
      <vt:lpstr>Research Gaps</vt:lpstr>
      <vt:lpstr>Motivation</vt:lpstr>
      <vt:lpstr>Problem Statement</vt:lpstr>
      <vt:lpstr>Objectives</vt:lpstr>
      <vt:lpstr>Required Tools</vt:lpstr>
      <vt:lpstr>Datasets Analysis</vt:lpstr>
      <vt:lpstr>Datasets Analysis</vt:lpstr>
      <vt:lpstr>Datasets Analysis</vt:lpstr>
      <vt:lpstr>Datasets Analysis</vt:lpstr>
      <vt:lpstr>Studied Methodology</vt:lpstr>
      <vt:lpstr>PowerPoint Presentation</vt:lpstr>
      <vt:lpstr>Methodology</vt:lpstr>
      <vt:lpstr>Algorithm</vt:lpstr>
      <vt:lpstr>Visualization Results </vt:lpstr>
      <vt:lpstr>Visualization Results </vt:lpstr>
      <vt:lpstr>Visualization Results </vt:lpstr>
      <vt:lpstr>Visualization Results </vt:lpstr>
      <vt:lpstr>Visualization Results </vt:lpstr>
      <vt:lpstr>Visualization Results </vt:lpstr>
      <vt:lpstr>Visualization Results </vt:lpstr>
      <vt:lpstr>Visualization Results </vt:lpstr>
      <vt:lpstr>Visualization Results </vt:lpstr>
      <vt:lpstr>Visualization Results </vt:lpstr>
      <vt:lpstr>Visualization Results </vt:lpstr>
      <vt:lpstr>Visualization Results </vt:lpstr>
      <vt:lpstr>Visualization Results </vt:lpstr>
      <vt:lpstr>Visualization Results </vt:lpstr>
      <vt:lpstr>Visualization Results </vt:lpstr>
      <vt:lpstr>Visualization Results </vt:lpstr>
      <vt:lpstr>Visualization Results </vt:lpstr>
      <vt:lpstr>Statistical Evaluation</vt:lpstr>
      <vt:lpstr>Statistical Evaluation</vt:lpstr>
      <vt:lpstr>Gantt Chart</vt:lpstr>
      <vt:lpstr>Contribution</vt:lpstr>
      <vt:lpstr>Future work</vt:lpstr>
      <vt:lpstr>Conclusion</vt:lpstr>
      <vt:lpstr>Reference</vt:lpstr>
      <vt:lpstr>Any Queries?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Jamal Hossain</dc:creator>
  <cp:lastModifiedBy>Jamal Hossain</cp:lastModifiedBy>
  <cp:revision>40</cp:revision>
  <dcterms:created xsi:type="dcterms:W3CDTF">2025-10-28T12:58:32Z</dcterms:created>
  <dcterms:modified xsi:type="dcterms:W3CDTF">2026-01-11T03:34:57Z</dcterms:modified>
</cp:coreProperties>
</file>